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7"/>
  </p:notesMasterIdLst>
  <p:handoutMasterIdLst>
    <p:handoutMasterId r:id="rId38"/>
  </p:handoutMasterIdLst>
  <p:sldIdLst>
    <p:sldId id="323" r:id="rId2"/>
    <p:sldId id="341" r:id="rId3"/>
    <p:sldId id="336" r:id="rId4"/>
    <p:sldId id="304" r:id="rId5"/>
    <p:sldId id="305" r:id="rId6"/>
    <p:sldId id="296" r:id="rId7"/>
    <p:sldId id="306" r:id="rId8"/>
    <p:sldId id="340" r:id="rId9"/>
    <p:sldId id="317" r:id="rId10"/>
    <p:sldId id="367" r:id="rId11"/>
    <p:sldId id="308" r:id="rId12"/>
    <p:sldId id="354" r:id="rId13"/>
    <p:sldId id="291" r:id="rId14"/>
    <p:sldId id="310" r:id="rId15"/>
    <p:sldId id="311" r:id="rId16"/>
    <p:sldId id="312" r:id="rId17"/>
    <p:sldId id="313" r:id="rId18"/>
    <p:sldId id="299" r:id="rId19"/>
    <p:sldId id="276" r:id="rId20"/>
    <p:sldId id="315" r:id="rId21"/>
    <p:sldId id="359" r:id="rId22"/>
    <p:sldId id="357" r:id="rId23"/>
    <p:sldId id="318" r:id="rId24"/>
    <p:sldId id="319" r:id="rId25"/>
    <p:sldId id="329" r:id="rId26"/>
    <p:sldId id="360" r:id="rId27"/>
    <p:sldId id="361" r:id="rId28"/>
    <p:sldId id="366" r:id="rId29"/>
    <p:sldId id="362" r:id="rId30"/>
    <p:sldId id="363" r:id="rId31"/>
    <p:sldId id="365" r:id="rId32"/>
    <p:sldId id="314" r:id="rId33"/>
    <p:sldId id="333" r:id="rId34"/>
    <p:sldId id="349" r:id="rId35"/>
    <p:sldId id="316"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lides" id="{692D9C73-D66C-6843-AFD2-963E0056D10F}">
          <p14:sldIdLst>
            <p14:sldId id="323"/>
            <p14:sldId id="341"/>
            <p14:sldId id="336"/>
            <p14:sldId id="304"/>
            <p14:sldId id="305"/>
            <p14:sldId id="296"/>
            <p14:sldId id="306"/>
            <p14:sldId id="340"/>
            <p14:sldId id="317"/>
            <p14:sldId id="367"/>
            <p14:sldId id="308"/>
          </p14:sldIdLst>
        </p14:section>
        <p14:section name="ProvenDB" id="{4E7A47F1-929E-8F44-AD77-B8066AFDD6A7}">
          <p14:sldIdLst>
            <p14:sldId id="354"/>
            <p14:sldId id="291"/>
            <p14:sldId id="310"/>
            <p14:sldId id="311"/>
            <p14:sldId id="312"/>
            <p14:sldId id="313"/>
          </p14:sldIdLst>
        </p14:section>
        <p14:section name="How" id="{FB4AC996-610A-B04D-AF2A-B82A10949C31}">
          <p14:sldIdLst>
            <p14:sldId id="299"/>
            <p14:sldId id="276"/>
            <p14:sldId id="315"/>
            <p14:sldId id="359"/>
            <p14:sldId id="357"/>
            <p14:sldId id="318"/>
            <p14:sldId id="319"/>
          </p14:sldIdLst>
        </p14:section>
        <p14:section name="Demo" id="{70BDC4DC-7137-1745-A45C-2AE6BB6C2A88}">
          <p14:sldIdLst>
            <p14:sldId id="329"/>
            <p14:sldId id="360"/>
            <p14:sldId id="361"/>
            <p14:sldId id="366"/>
            <p14:sldId id="362"/>
            <p14:sldId id="363"/>
            <p14:sldId id="365"/>
            <p14:sldId id="314"/>
            <p14:sldId id="333"/>
            <p14:sldId id="349"/>
            <p14:sldId id="316"/>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35E87"/>
    <a:srgbClr val="1F557B"/>
    <a:srgbClr val="F6ED60"/>
    <a:srgbClr val="837395"/>
    <a:srgbClr val="E0B448"/>
    <a:srgbClr val="1E557B"/>
    <a:srgbClr val="7FA5AD"/>
    <a:srgbClr val="35B2D3"/>
    <a:srgbClr val="AC8BC0"/>
    <a:srgbClr val="2F79A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611"/>
    <p:restoredTop sz="86268"/>
  </p:normalViewPr>
  <p:slideViewPr>
    <p:cSldViewPr snapToGrid="0" snapToObjects="1">
      <p:cViewPr varScale="1">
        <p:scale>
          <a:sx n="182" d="100"/>
          <a:sy n="182" d="100"/>
        </p:scale>
        <p:origin x="944" y="168"/>
      </p:cViewPr>
      <p:guideLst/>
    </p:cSldViewPr>
  </p:slideViewPr>
  <p:outlineViewPr>
    <p:cViewPr>
      <p:scale>
        <a:sx n="33" d="100"/>
        <a:sy n="33" d="100"/>
      </p:scale>
      <p:origin x="0" y="-96"/>
    </p:cViewPr>
    <p:sldLst>
      <p:sld r:id="rId1" collapse="1"/>
    </p:sldLst>
  </p:outlineViewPr>
  <p:notesTextViewPr>
    <p:cViewPr>
      <p:scale>
        <a:sx n="1" d="1"/>
        <a:sy n="1" d="1"/>
      </p:scale>
      <p:origin x="0" y="0"/>
    </p:cViewPr>
  </p:notesTextViewPr>
  <p:sorterViewPr>
    <p:cViewPr varScale="1">
      <p:scale>
        <a:sx n="100" d="100"/>
        <a:sy n="100" d="100"/>
      </p:scale>
      <p:origin x="0" y="0"/>
    </p:cViewPr>
  </p:sorterViewPr>
  <p:notesViewPr>
    <p:cSldViewPr snapToGrid="0" snapToObjects="1">
      <p:cViewPr varScale="1">
        <p:scale>
          <a:sx n="160" d="100"/>
          <a:sy n="160" d="100"/>
        </p:scale>
        <p:origin x="6200" y="16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handoutMaster" Target="handoutMasters/handoutMaster1.xml"/></Relationships>
</file>

<file path=ppt/_rels/viewProps.xml.rels><?xml version="1.0" encoding="UTF-8" standalone="yes"?>
<Relationships xmlns="http://schemas.openxmlformats.org/package/2006/relationships"><Relationship Id="rId1" Type="http://schemas.openxmlformats.org/officeDocument/2006/relationships/slide" Target="slides/slide31.xml"/></Relationships>
</file>

<file path=ppt/charts/_rels/chart1.xml.rels><?xml version="1.0" encoding="UTF-8" standalone="yes"?>
<Relationships xmlns="http://schemas.openxmlformats.org/package/2006/relationships"><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320" b="0" i="0" u="none" strike="noStrike" kern="1200" spc="0" baseline="0">
                <a:solidFill>
                  <a:schemeClr val="bg1">
                    <a:alpha val="80000"/>
                  </a:schemeClr>
                </a:solidFill>
                <a:latin typeface="+mn-lt"/>
                <a:ea typeface="+mn-ea"/>
                <a:cs typeface="+mn-cs"/>
              </a:defRPr>
            </a:pPr>
            <a:r>
              <a:rPr lang="en-US" sz="1000" i="1" dirty="0">
                <a:solidFill>
                  <a:schemeClr val="bg1">
                    <a:alpha val="80000"/>
                  </a:schemeClr>
                </a:solidFill>
                <a:latin typeface="Roboto" charset="0"/>
                <a:ea typeface="Roboto" charset="0"/>
                <a:cs typeface="Roboto" charset="0"/>
              </a:rPr>
              <a:t>10 year cost</a:t>
            </a:r>
          </a:p>
        </c:rich>
      </c:tx>
      <c:layout>
        <c:manualLayout>
          <c:xMode val="edge"/>
          <c:yMode val="edge"/>
          <c:x val="0.50228724383577195"/>
          <c:y val="2.2805017103762801E-2"/>
        </c:manualLayout>
      </c:layout>
      <c:overlay val="0"/>
      <c:spPr>
        <a:noFill/>
        <a:ln>
          <a:noFill/>
        </a:ln>
        <a:effectLst/>
      </c:spPr>
      <c:txPr>
        <a:bodyPr rot="0" spcFirstLastPara="1" vertOverflow="ellipsis" vert="horz" wrap="square" anchor="ctr" anchorCtr="1"/>
        <a:lstStyle/>
        <a:p>
          <a:pPr>
            <a:defRPr sz="1320" b="0" i="0" u="none" strike="noStrike" kern="1200" spc="0" baseline="0">
              <a:solidFill>
                <a:schemeClr val="bg1">
                  <a:alpha val="80000"/>
                </a:schemeClr>
              </a:solidFill>
              <a:latin typeface="+mn-lt"/>
              <a:ea typeface="+mn-ea"/>
              <a:cs typeface="+mn-cs"/>
            </a:defRPr>
          </a:pPr>
          <a:endParaRPr lang="en-US"/>
        </a:p>
      </c:txPr>
    </c:title>
    <c:autoTitleDeleted val="0"/>
    <c:plotArea>
      <c:layout/>
      <c:barChart>
        <c:barDir val="bar"/>
        <c:grouping val="clustered"/>
        <c:varyColors val="0"/>
        <c:ser>
          <c:idx val="0"/>
          <c:order val="0"/>
          <c:tx>
            <c:strRef>
              <c:f>Sheet1!$A$10</c:f>
              <c:strCache>
                <c:ptCount val="1"/>
                <c:pt idx="0">
                  <c:v>10 year cost</c:v>
                </c:pt>
              </c:strCache>
            </c:strRef>
          </c:tx>
          <c:spPr>
            <a:solidFill>
              <a:srgbClr val="00B0F0"/>
            </a:solidFill>
            <a:ln>
              <a:noFill/>
            </a:ln>
            <a:effectLst/>
          </c:spPr>
          <c:invertIfNegative val="0"/>
          <c:dPt>
            <c:idx val="0"/>
            <c:invertIfNegative val="0"/>
            <c:bubble3D val="0"/>
            <c:spPr>
              <a:solidFill>
                <a:srgbClr val="35B2D3"/>
              </a:solidFill>
              <a:ln>
                <a:noFill/>
              </a:ln>
              <a:effectLst/>
            </c:spPr>
            <c:extLst>
              <c:ext xmlns:c16="http://schemas.microsoft.com/office/drawing/2014/chart" uri="{C3380CC4-5D6E-409C-BE32-E72D297353CC}">
                <c16:uniqueId val="{00000001-1338-C845-A3C2-D7F32A1F63EA}"/>
              </c:ext>
            </c:extLst>
          </c:dPt>
          <c:dPt>
            <c:idx val="1"/>
            <c:invertIfNegative val="0"/>
            <c:bubble3D val="0"/>
            <c:spPr>
              <a:solidFill>
                <a:srgbClr val="35B2D3"/>
              </a:solidFill>
              <a:ln>
                <a:noFill/>
              </a:ln>
              <a:effectLst/>
            </c:spPr>
            <c:extLst>
              <c:ext xmlns:c16="http://schemas.microsoft.com/office/drawing/2014/chart" uri="{C3380CC4-5D6E-409C-BE32-E72D297353CC}">
                <c16:uniqueId val="{00000003-1338-C845-A3C2-D7F32A1F63EA}"/>
              </c:ext>
            </c:extLst>
          </c:dPt>
          <c:cat>
            <c:strRef>
              <c:f>Sheet1!$B$9:$C$9</c:f>
              <c:strCache>
                <c:ptCount val="2"/>
                <c:pt idx="0">
                  <c:v>Etherum Blockchain</c:v>
                </c:pt>
                <c:pt idx="1">
                  <c:v>MongoDB cloud</c:v>
                </c:pt>
              </c:strCache>
            </c:strRef>
          </c:cat>
          <c:val>
            <c:numRef>
              <c:f>Sheet1!$B$10:$C$10</c:f>
              <c:numCache>
                <c:formatCode>"$"#,##0</c:formatCode>
                <c:ptCount val="2"/>
                <c:pt idx="0">
                  <c:v>17408000</c:v>
                </c:pt>
                <c:pt idx="1">
                  <c:v>94176.000000000015</c:v>
                </c:pt>
              </c:numCache>
            </c:numRef>
          </c:val>
          <c:extLst>
            <c:ext xmlns:c16="http://schemas.microsoft.com/office/drawing/2014/chart" uri="{C3380CC4-5D6E-409C-BE32-E72D297353CC}">
              <c16:uniqueId val="{00000004-1338-C845-A3C2-D7F32A1F63EA}"/>
            </c:ext>
          </c:extLst>
        </c:ser>
        <c:dLbls>
          <c:showLegendKey val="0"/>
          <c:showVal val="0"/>
          <c:showCatName val="0"/>
          <c:showSerName val="0"/>
          <c:showPercent val="0"/>
          <c:showBubbleSize val="0"/>
        </c:dLbls>
        <c:gapWidth val="300"/>
        <c:overlap val="56"/>
        <c:axId val="-1300870112"/>
        <c:axId val="-1300868064"/>
      </c:barChart>
      <c:catAx>
        <c:axId val="-1300870112"/>
        <c:scaling>
          <c:orientation val="minMax"/>
        </c:scaling>
        <c:delete val="0"/>
        <c:axPos val="l"/>
        <c:numFmt formatCode="General" sourceLinked="1"/>
        <c:majorTickMark val="none"/>
        <c:minorTickMark val="none"/>
        <c:tickLblPos val="nextTo"/>
        <c:spPr>
          <a:noFill/>
          <a:ln w="9525" cap="flat" cmpd="sng" algn="ctr">
            <a:solidFill>
              <a:schemeClr val="bg1">
                <a:alpha val="80000"/>
              </a:schemeClr>
            </a:solidFill>
            <a:round/>
          </a:ln>
          <a:effectLst/>
        </c:spPr>
        <c:txPr>
          <a:bodyPr rot="-60000000" spcFirstLastPara="1" vertOverflow="ellipsis" vert="horz" wrap="square" anchor="ctr" anchorCtr="1"/>
          <a:lstStyle/>
          <a:p>
            <a:pPr>
              <a:defRPr sz="1000" b="0" i="1" u="none" strike="noStrike" kern="1200" baseline="0">
                <a:solidFill>
                  <a:schemeClr val="bg1">
                    <a:alpha val="80000"/>
                  </a:schemeClr>
                </a:solidFill>
                <a:latin typeface="Roboto" charset="0"/>
                <a:ea typeface="Roboto" charset="0"/>
                <a:cs typeface="Roboto" charset="0"/>
              </a:defRPr>
            </a:pPr>
            <a:endParaRPr lang="en-US"/>
          </a:p>
        </c:txPr>
        <c:crossAx val="-1300868064"/>
        <c:crosses val="autoZero"/>
        <c:auto val="1"/>
        <c:lblAlgn val="ctr"/>
        <c:lblOffset val="100"/>
        <c:noMultiLvlLbl val="0"/>
      </c:catAx>
      <c:valAx>
        <c:axId val="-1300868064"/>
        <c:scaling>
          <c:orientation val="minMax"/>
        </c:scaling>
        <c:delete val="0"/>
        <c:axPos val="b"/>
        <c:majorGridlines>
          <c:spPr>
            <a:ln w="9525" cap="flat" cmpd="sng" algn="ctr">
              <a:solidFill>
                <a:schemeClr val="bg1">
                  <a:alpha val="80000"/>
                </a:schemeClr>
              </a:solidFill>
              <a:round/>
            </a:ln>
            <a:effectLst/>
          </c:spPr>
        </c:majorGridlines>
        <c:title>
          <c:tx>
            <c:rich>
              <a:bodyPr rot="0" spcFirstLastPara="1" vertOverflow="ellipsis" vert="horz" wrap="square" anchor="ctr" anchorCtr="1"/>
              <a:lstStyle/>
              <a:p>
                <a:pPr>
                  <a:defRPr sz="1100" b="0" i="0" u="none" strike="noStrike" kern="1200" baseline="0">
                    <a:solidFill>
                      <a:schemeClr val="bg1">
                        <a:alpha val="80000"/>
                      </a:schemeClr>
                    </a:solidFill>
                    <a:latin typeface="+mn-lt"/>
                    <a:ea typeface="+mn-ea"/>
                    <a:cs typeface="+mn-cs"/>
                  </a:defRPr>
                </a:pPr>
                <a:r>
                  <a:rPr lang="en-US" sz="1000" b="1" dirty="0">
                    <a:solidFill>
                      <a:schemeClr val="bg1">
                        <a:alpha val="80000"/>
                      </a:schemeClr>
                    </a:solidFill>
                    <a:latin typeface="Roboto" charset="0"/>
                    <a:ea typeface="Roboto" charset="0"/>
                    <a:cs typeface="Roboto" charset="0"/>
                  </a:rPr>
                  <a:t>$USD/GB over 10 years </a:t>
                </a:r>
              </a:p>
            </c:rich>
          </c:tx>
          <c:layout>
            <c:manualLayout>
              <c:xMode val="edge"/>
              <c:yMode val="edge"/>
              <c:x val="0.455850447262661"/>
              <c:y val="0.95601482326111697"/>
            </c:manualLayout>
          </c:layout>
          <c:overlay val="0"/>
          <c:spPr>
            <a:noFill/>
            <a:ln>
              <a:noFill/>
            </a:ln>
            <a:effectLst/>
          </c:spPr>
          <c:txPr>
            <a:bodyPr rot="0" spcFirstLastPara="1" vertOverflow="ellipsis" vert="horz" wrap="square" anchor="ctr" anchorCtr="1"/>
            <a:lstStyle/>
            <a:p>
              <a:pPr>
                <a:defRPr sz="1100" b="0" i="0" u="none" strike="noStrike" kern="1200" baseline="0">
                  <a:solidFill>
                    <a:schemeClr val="bg1">
                      <a:alpha val="80000"/>
                    </a:schemeClr>
                  </a:solidFill>
                  <a:latin typeface="+mn-lt"/>
                  <a:ea typeface="+mn-ea"/>
                  <a:cs typeface="+mn-cs"/>
                </a:defRPr>
              </a:pPr>
              <a:endParaRPr lang="en-US"/>
            </a:p>
          </c:txPr>
        </c:title>
        <c:numFmt formatCode="&quot;$&quot;#,##0" sourceLinked="1"/>
        <c:majorTickMark val="none"/>
        <c:minorTickMark val="none"/>
        <c:tickLblPos val="nextTo"/>
        <c:spPr>
          <a:noFill/>
          <a:ln>
            <a:noFill/>
          </a:ln>
          <a:effectLst/>
        </c:spPr>
        <c:txPr>
          <a:bodyPr rot="-60000000" spcFirstLastPara="1" vertOverflow="ellipsis" vert="horz" wrap="square" anchor="ctr" anchorCtr="1"/>
          <a:lstStyle/>
          <a:p>
            <a:pPr>
              <a:defRPr sz="1000" b="0" i="1" u="none" strike="noStrike" kern="1200" baseline="0">
                <a:solidFill>
                  <a:schemeClr val="bg1">
                    <a:alpha val="80000"/>
                  </a:schemeClr>
                </a:solidFill>
                <a:latin typeface="Roboto" charset="0"/>
                <a:ea typeface="Roboto" charset="0"/>
                <a:cs typeface="Roboto" charset="0"/>
              </a:defRPr>
            </a:pPr>
            <a:endParaRPr lang="en-US"/>
          </a:p>
        </c:txPr>
        <c:crossAx val="-1300870112"/>
        <c:crosses val="autoZero"/>
        <c:crossBetween val="between"/>
        <c:majorUnit val="5000000"/>
        <c:minorUnit val="1000000"/>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100"/>
      </a:pPr>
      <a:endParaRPr lang="en-US"/>
    </a:p>
  </c:txPr>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cs:fontRef>
    <cs:defRPr sz="1000" kern="1200"/>
  </cs:axisTitle>
  <cs:categoryAxis>
    <cs:lnRef idx="0"/>
    <cs:fillRef idx="0"/>
    <cs:effectRef idx="0"/>
    <cs:fontRef idx="minor">
      <a:schemeClr val="tx1"/>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cs:fontRef>
    <cs:defRPr sz="900" kern="1200"/>
  </cs:dataLabel>
  <cs:dataLabelCallout>
    <cs:lnRef idx="0"/>
    <cs:fillRef idx="0"/>
    <cs:effectRef idx="0"/>
    <cs:fontRef idx="minor">
      <a:schemeClr val="dk1"/>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402580D-BF9A-2F4C-B0E9-4287AB512058}" type="datetimeFigureOut">
              <a:rPr lang="en-US" smtClean="0"/>
              <a:t>10/1/19</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2573B02-ACE3-B24C-824F-8B7F46F419CF}" type="slidenum">
              <a:rPr lang="en-US" smtClean="0"/>
              <a:t>‹#›</a:t>
            </a:fld>
            <a:endParaRPr lang="en-US"/>
          </a:p>
        </p:txBody>
      </p:sp>
    </p:spTree>
    <p:extLst>
      <p:ext uri="{BB962C8B-B14F-4D97-AF65-F5344CB8AC3E}">
        <p14:creationId xmlns:p14="http://schemas.microsoft.com/office/powerpoint/2010/main" val="198301323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8A6119-CBCB-074C-8FD7-A17502C979CA}" type="datetimeFigureOut">
              <a:rPr lang="en-US" smtClean="0"/>
              <a:t>10/1/19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D0B2297-C767-844F-AFD9-731150A40E0E}" type="slidenum">
              <a:rPr lang="en-US" smtClean="0"/>
              <a:t>‹#›</a:t>
            </a:fld>
            <a:endParaRPr lang="en-US"/>
          </a:p>
        </p:txBody>
      </p:sp>
    </p:spTree>
    <p:extLst>
      <p:ext uri="{BB962C8B-B14F-4D97-AF65-F5344CB8AC3E}">
        <p14:creationId xmlns:p14="http://schemas.microsoft.com/office/powerpoint/2010/main" val="18311447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D0B2297-C767-844F-AFD9-731150A40E0E}" type="slidenum">
              <a:rPr lang="en-US" smtClean="0"/>
              <a:t>1</a:t>
            </a:fld>
            <a:endParaRPr lang="en-US"/>
          </a:p>
        </p:txBody>
      </p:sp>
    </p:spTree>
    <p:extLst>
      <p:ext uri="{BB962C8B-B14F-4D97-AF65-F5344CB8AC3E}">
        <p14:creationId xmlns:p14="http://schemas.microsoft.com/office/powerpoint/2010/main" val="11900620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D0B2297-C767-844F-AFD9-731150A40E0E}" type="slidenum">
              <a:rPr lang="en-US" smtClean="0"/>
              <a:t>11</a:t>
            </a:fld>
            <a:endParaRPr lang="en-US"/>
          </a:p>
        </p:txBody>
      </p:sp>
    </p:spTree>
    <p:extLst>
      <p:ext uri="{BB962C8B-B14F-4D97-AF65-F5344CB8AC3E}">
        <p14:creationId xmlns:p14="http://schemas.microsoft.com/office/powerpoint/2010/main" val="9505634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D0B2297-C767-844F-AFD9-731150A40E0E}" type="slidenum">
              <a:rPr lang="en-US" smtClean="0"/>
              <a:t>12</a:t>
            </a:fld>
            <a:endParaRPr lang="en-US"/>
          </a:p>
        </p:txBody>
      </p:sp>
    </p:spTree>
    <p:extLst>
      <p:ext uri="{BB962C8B-B14F-4D97-AF65-F5344CB8AC3E}">
        <p14:creationId xmlns:p14="http://schemas.microsoft.com/office/powerpoint/2010/main" val="40347046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0DE27A-A87D-734D-B6DD-0535A0ACB192}" type="slidenum">
              <a:rPr lang="en-US" smtClean="0"/>
              <a:t>13</a:t>
            </a:fld>
            <a:endParaRPr lang="en-US"/>
          </a:p>
        </p:txBody>
      </p:sp>
    </p:spTree>
    <p:extLst>
      <p:ext uri="{BB962C8B-B14F-4D97-AF65-F5344CB8AC3E}">
        <p14:creationId xmlns:p14="http://schemas.microsoft.com/office/powerpoint/2010/main" val="4039791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D0B2297-C767-844F-AFD9-731150A40E0E}" type="slidenum">
              <a:rPr lang="en-US" smtClean="0"/>
              <a:t>14</a:t>
            </a:fld>
            <a:endParaRPr lang="en-US"/>
          </a:p>
        </p:txBody>
      </p:sp>
    </p:spTree>
    <p:extLst>
      <p:ext uri="{BB962C8B-B14F-4D97-AF65-F5344CB8AC3E}">
        <p14:creationId xmlns:p14="http://schemas.microsoft.com/office/powerpoint/2010/main" val="33542413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D0B2297-C767-844F-AFD9-731150A40E0E}" type="slidenum">
              <a:rPr lang="en-US" smtClean="0"/>
              <a:t>15</a:t>
            </a:fld>
            <a:endParaRPr lang="en-US"/>
          </a:p>
        </p:txBody>
      </p:sp>
    </p:spTree>
    <p:extLst>
      <p:ext uri="{BB962C8B-B14F-4D97-AF65-F5344CB8AC3E}">
        <p14:creationId xmlns:p14="http://schemas.microsoft.com/office/powerpoint/2010/main" val="26925620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D0B2297-C767-844F-AFD9-731150A40E0E}" type="slidenum">
              <a:rPr lang="en-US" smtClean="0"/>
              <a:t>16</a:t>
            </a:fld>
            <a:endParaRPr lang="en-US"/>
          </a:p>
        </p:txBody>
      </p:sp>
    </p:spTree>
    <p:extLst>
      <p:ext uri="{BB962C8B-B14F-4D97-AF65-F5344CB8AC3E}">
        <p14:creationId xmlns:p14="http://schemas.microsoft.com/office/powerpoint/2010/main" val="12089825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D0B2297-C767-844F-AFD9-731150A40E0E}" type="slidenum">
              <a:rPr lang="en-US" smtClean="0"/>
              <a:t>17</a:t>
            </a:fld>
            <a:endParaRPr lang="en-US"/>
          </a:p>
        </p:txBody>
      </p:sp>
    </p:spTree>
    <p:extLst>
      <p:ext uri="{BB962C8B-B14F-4D97-AF65-F5344CB8AC3E}">
        <p14:creationId xmlns:p14="http://schemas.microsoft.com/office/powerpoint/2010/main" val="7221967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0DE27A-A87D-734D-B6DD-0535A0ACB192}" type="slidenum">
              <a:rPr lang="en-US" smtClean="0"/>
              <a:t>18</a:t>
            </a:fld>
            <a:endParaRPr lang="en-US"/>
          </a:p>
        </p:txBody>
      </p:sp>
    </p:spTree>
    <p:extLst>
      <p:ext uri="{BB962C8B-B14F-4D97-AF65-F5344CB8AC3E}">
        <p14:creationId xmlns:p14="http://schemas.microsoft.com/office/powerpoint/2010/main" val="16058889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D0B2297-C767-844F-AFD9-731150A40E0E}" type="slidenum">
              <a:rPr lang="en-US" smtClean="0"/>
              <a:t>20</a:t>
            </a:fld>
            <a:endParaRPr lang="en-US"/>
          </a:p>
        </p:txBody>
      </p:sp>
    </p:spTree>
    <p:extLst>
      <p:ext uri="{BB962C8B-B14F-4D97-AF65-F5344CB8AC3E}">
        <p14:creationId xmlns:p14="http://schemas.microsoft.com/office/powerpoint/2010/main" val="23723861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D0B2297-C767-844F-AFD9-731150A40E0E}" type="slidenum">
              <a:rPr lang="en-US" smtClean="0"/>
              <a:t>21</a:t>
            </a:fld>
            <a:endParaRPr lang="en-US"/>
          </a:p>
        </p:txBody>
      </p:sp>
    </p:spTree>
    <p:extLst>
      <p:ext uri="{BB962C8B-B14F-4D97-AF65-F5344CB8AC3E}">
        <p14:creationId xmlns:p14="http://schemas.microsoft.com/office/powerpoint/2010/main" val="36438988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D0B2297-C767-844F-AFD9-731150A40E0E}" type="slidenum">
              <a:rPr lang="en-US" smtClean="0"/>
              <a:t>2</a:t>
            </a:fld>
            <a:endParaRPr lang="en-US"/>
          </a:p>
        </p:txBody>
      </p:sp>
    </p:spTree>
    <p:extLst>
      <p:ext uri="{BB962C8B-B14F-4D97-AF65-F5344CB8AC3E}">
        <p14:creationId xmlns:p14="http://schemas.microsoft.com/office/powerpoint/2010/main" val="306056478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D0B2297-C767-844F-AFD9-731150A40E0E}" type="slidenum">
              <a:rPr lang="en-US" smtClean="0"/>
              <a:t>22</a:t>
            </a:fld>
            <a:endParaRPr lang="en-US"/>
          </a:p>
        </p:txBody>
      </p:sp>
    </p:spTree>
    <p:extLst>
      <p:ext uri="{BB962C8B-B14F-4D97-AF65-F5344CB8AC3E}">
        <p14:creationId xmlns:p14="http://schemas.microsoft.com/office/powerpoint/2010/main" val="33284988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D0B2297-C767-844F-AFD9-731150A40E0E}" type="slidenum">
              <a:rPr lang="en-US" smtClean="0"/>
              <a:t>25</a:t>
            </a:fld>
            <a:endParaRPr lang="en-US"/>
          </a:p>
        </p:txBody>
      </p:sp>
    </p:spTree>
    <p:extLst>
      <p:ext uri="{BB962C8B-B14F-4D97-AF65-F5344CB8AC3E}">
        <p14:creationId xmlns:p14="http://schemas.microsoft.com/office/powerpoint/2010/main" val="109749574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D0B2297-C767-844F-AFD9-731150A40E0E}" type="slidenum">
              <a:rPr lang="en-US" smtClean="0"/>
              <a:t>31</a:t>
            </a:fld>
            <a:endParaRPr lang="en-US"/>
          </a:p>
        </p:txBody>
      </p:sp>
    </p:spTree>
    <p:extLst>
      <p:ext uri="{BB962C8B-B14F-4D97-AF65-F5344CB8AC3E}">
        <p14:creationId xmlns:p14="http://schemas.microsoft.com/office/powerpoint/2010/main" val="151372875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0DE27A-A87D-734D-B6DD-0535A0ACB192}" type="slidenum">
              <a:rPr lang="en-US" smtClean="0"/>
              <a:t>32</a:t>
            </a:fld>
            <a:endParaRPr lang="en-US"/>
          </a:p>
        </p:txBody>
      </p:sp>
    </p:spTree>
    <p:extLst>
      <p:ext uri="{BB962C8B-B14F-4D97-AF65-F5344CB8AC3E}">
        <p14:creationId xmlns:p14="http://schemas.microsoft.com/office/powerpoint/2010/main" val="145075653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0DE27A-A87D-734D-B6DD-0535A0ACB192}" type="slidenum">
              <a:rPr lang="en-US" smtClean="0"/>
              <a:t>33</a:t>
            </a:fld>
            <a:endParaRPr lang="en-US"/>
          </a:p>
        </p:txBody>
      </p:sp>
    </p:spTree>
    <p:extLst>
      <p:ext uri="{BB962C8B-B14F-4D97-AF65-F5344CB8AC3E}">
        <p14:creationId xmlns:p14="http://schemas.microsoft.com/office/powerpoint/2010/main" val="49195312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D0B2297-C767-844F-AFD9-731150A40E0E}" type="slidenum">
              <a:rPr lang="en-US" smtClean="0"/>
              <a:t>35</a:t>
            </a:fld>
            <a:endParaRPr lang="en-US"/>
          </a:p>
        </p:txBody>
      </p:sp>
    </p:spTree>
    <p:extLst>
      <p:ext uri="{BB962C8B-B14F-4D97-AF65-F5344CB8AC3E}">
        <p14:creationId xmlns:p14="http://schemas.microsoft.com/office/powerpoint/2010/main" val="8241896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0DE27A-A87D-734D-B6DD-0535A0ACB192}" type="slidenum">
              <a:rPr lang="en-US" smtClean="0"/>
              <a:t>3</a:t>
            </a:fld>
            <a:endParaRPr lang="en-US"/>
          </a:p>
        </p:txBody>
      </p:sp>
    </p:spTree>
    <p:extLst>
      <p:ext uri="{BB962C8B-B14F-4D97-AF65-F5344CB8AC3E}">
        <p14:creationId xmlns:p14="http://schemas.microsoft.com/office/powerpoint/2010/main" val="35390811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0B2297-C767-844F-AFD9-731150A40E0E}" type="slidenum">
              <a:rPr lang="en-US" smtClean="0"/>
              <a:t>5</a:t>
            </a:fld>
            <a:endParaRPr lang="en-US"/>
          </a:p>
        </p:txBody>
      </p:sp>
    </p:spTree>
    <p:extLst>
      <p:ext uri="{BB962C8B-B14F-4D97-AF65-F5344CB8AC3E}">
        <p14:creationId xmlns:p14="http://schemas.microsoft.com/office/powerpoint/2010/main" val="40987965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D0B2297-C767-844F-AFD9-731150A40E0E}" type="slidenum">
              <a:rPr lang="en-US" smtClean="0"/>
              <a:t>6</a:t>
            </a:fld>
            <a:endParaRPr lang="en-US"/>
          </a:p>
        </p:txBody>
      </p:sp>
    </p:spTree>
    <p:extLst>
      <p:ext uri="{BB962C8B-B14F-4D97-AF65-F5344CB8AC3E}">
        <p14:creationId xmlns:p14="http://schemas.microsoft.com/office/powerpoint/2010/main" val="25585785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D0B2297-C767-844F-AFD9-731150A40E0E}" type="slidenum">
              <a:rPr lang="en-US" smtClean="0"/>
              <a:t>7</a:t>
            </a:fld>
            <a:endParaRPr lang="en-US"/>
          </a:p>
        </p:txBody>
      </p:sp>
    </p:spTree>
    <p:extLst>
      <p:ext uri="{BB962C8B-B14F-4D97-AF65-F5344CB8AC3E}">
        <p14:creationId xmlns:p14="http://schemas.microsoft.com/office/powerpoint/2010/main" val="28479312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0B2297-C767-844F-AFD9-731150A40E0E}" type="slidenum">
              <a:rPr lang="en-US" smtClean="0"/>
              <a:t>8</a:t>
            </a:fld>
            <a:endParaRPr lang="en-US"/>
          </a:p>
        </p:txBody>
      </p:sp>
    </p:spTree>
    <p:extLst>
      <p:ext uri="{BB962C8B-B14F-4D97-AF65-F5344CB8AC3E}">
        <p14:creationId xmlns:p14="http://schemas.microsoft.com/office/powerpoint/2010/main" val="10385069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D0B2297-C767-844F-AFD9-731150A40E0E}" type="slidenum">
              <a:rPr lang="en-US" smtClean="0"/>
              <a:t>9</a:t>
            </a:fld>
            <a:endParaRPr lang="en-US"/>
          </a:p>
        </p:txBody>
      </p:sp>
    </p:spTree>
    <p:extLst>
      <p:ext uri="{BB962C8B-B14F-4D97-AF65-F5344CB8AC3E}">
        <p14:creationId xmlns:p14="http://schemas.microsoft.com/office/powerpoint/2010/main" val="26498758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D0B2297-C767-844F-AFD9-731150A40E0E}" type="slidenum">
              <a:rPr lang="en-US" smtClean="0"/>
              <a:t>10</a:t>
            </a:fld>
            <a:endParaRPr lang="en-US"/>
          </a:p>
        </p:txBody>
      </p:sp>
    </p:spTree>
    <p:extLst>
      <p:ext uri="{BB962C8B-B14F-4D97-AF65-F5344CB8AC3E}">
        <p14:creationId xmlns:p14="http://schemas.microsoft.com/office/powerpoint/2010/main" val="297149358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2.tiff"/><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print">
            <a:alphaModFix amt="5000"/>
            <a:extLst>
              <a:ext uri="{28A0092B-C50C-407E-A947-70E740481C1C}">
                <a14:useLocalDpi xmlns:a14="http://schemas.microsoft.com/office/drawing/2010/main"/>
              </a:ext>
            </a:extLst>
          </a:blip>
          <a:stretch>
            <a:fillRect/>
          </a:stretch>
        </p:blipFill>
        <p:spPr>
          <a:xfrm>
            <a:off x="7890935" y="265917"/>
            <a:ext cx="6119500" cy="6164378"/>
          </a:xfrm>
          <a:prstGeom prst="rect">
            <a:avLst/>
          </a:prstGeom>
        </p:spPr>
      </p:pic>
      <p:sp>
        <p:nvSpPr>
          <p:cNvPr id="25" name="Title 1"/>
          <p:cNvSpPr>
            <a:spLocks noGrp="1"/>
          </p:cNvSpPr>
          <p:nvPr>
            <p:ph type="ctrTitle" hasCustomPrompt="1"/>
          </p:nvPr>
        </p:nvSpPr>
        <p:spPr>
          <a:xfrm>
            <a:off x="7423636" y="4674249"/>
            <a:ext cx="3855565" cy="500574"/>
          </a:xfrm>
        </p:spPr>
        <p:txBody>
          <a:bodyPr anchor="b">
            <a:normAutofit/>
          </a:bodyPr>
          <a:lstStyle>
            <a:lvl1pPr algn="r">
              <a:defRPr sz="2500" b="1" i="0" baseline="0">
                <a:latin typeface="Work Sans Light" charset="0"/>
                <a:ea typeface="Work Sans Light" charset="0"/>
                <a:cs typeface="Work Sans Light" charset="0"/>
              </a:defRPr>
            </a:lvl1pPr>
          </a:lstStyle>
          <a:p>
            <a:r>
              <a:rPr lang="en-US" dirty="0"/>
              <a:t>Heading title</a:t>
            </a:r>
          </a:p>
        </p:txBody>
      </p:sp>
      <p:sp>
        <p:nvSpPr>
          <p:cNvPr id="26" name="Subtitle 2"/>
          <p:cNvSpPr>
            <a:spLocks noGrp="1"/>
          </p:cNvSpPr>
          <p:nvPr>
            <p:ph type="subTitle" idx="1" hasCustomPrompt="1"/>
          </p:nvPr>
        </p:nvSpPr>
        <p:spPr>
          <a:xfrm>
            <a:off x="7423636" y="5189277"/>
            <a:ext cx="3855566" cy="372537"/>
          </a:xfrm>
        </p:spPr>
        <p:txBody>
          <a:bodyPr>
            <a:normAutofit/>
          </a:bodyPr>
          <a:lstStyle>
            <a:lvl1pPr marL="0" indent="0" algn="r">
              <a:buNone/>
              <a:defRPr sz="1500" b="0" i="0" baseline="0">
                <a:latin typeface="Work Sans Light" charset="0"/>
                <a:ea typeface="Work Sans Light" charset="0"/>
                <a:cs typeface="Work Sans Light"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 heading title</a:t>
            </a:r>
          </a:p>
        </p:txBody>
      </p:sp>
      <p:sp>
        <p:nvSpPr>
          <p:cNvPr id="29" name="Rectangle 28"/>
          <p:cNvSpPr/>
          <p:nvPr userDrawn="1"/>
        </p:nvSpPr>
        <p:spPr>
          <a:xfrm>
            <a:off x="10264132" y="6124238"/>
            <a:ext cx="1225135" cy="641022"/>
          </a:xfrm>
          <a:prstGeom prst="rect">
            <a:avLst/>
          </a:prstGeom>
          <a:solidFill>
            <a:srgbClr val="1E55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pic>
        <p:nvPicPr>
          <p:cNvPr id="3" name="Picture 2"/>
          <p:cNvPicPr>
            <a:picLocks noChangeAspect="1"/>
          </p:cNvPicPr>
          <p:nvPr userDrawn="1"/>
        </p:nvPicPr>
        <p:blipFill>
          <a:blip r:embed="rId3"/>
          <a:stretch>
            <a:fillRect/>
          </a:stretch>
        </p:blipFill>
        <p:spPr>
          <a:xfrm>
            <a:off x="-1" y="-3115"/>
            <a:ext cx="8888819" cy="6861115"/>
          </a:xfrm>
          <a:prstGeom prst="rect">
            <a:avLst/>
          </a:prstGeom>
        </p:spPr>
      </p:pic>
      <p:sp>
        <p:nvSpPr>
          <p:cNvPr id="17" name="Title 1"/>
          <p:cNvSpPr txBox="1">
            <a:spLocks/>
          </p:cNvSpPr>
          <p:nvPr userDrawn="1"/>
        </p:nvSpPr>
        <p:spPr>
          <a:xfrm>
            <a:off x="7790330" y="3738083"/>
            <a:ext cx="3488872" cy="747483"/>
          </a:xfrm>
          <a:prstGeom prst="rect">
            <a:avLst/>
          </a:prstGeom>
        </p:spPr>
        <p:txBody>
          <a:bodyPr vert="horz" lIns="91440" tIns="45720" rIns="91440" bIns="45720" rtlCol="0" anchor="b">
            <a:noAutofit/>
          </a:bodyPr>
          <a:lstStyle>
            <a:lvl1pPr algn="r" defTabSz="914400" rtl="0" eaLnBrk="1" latinLnBrk="0" hangingPunct="1">
              <a:lnSpc>
                <a:spcPct val="90000"/>
              </a:lnSpc>
              <a:spcBef>
                <a:spcPct val="0"/>
              </a:spcBef>
              <a:buNone/>
              <a:defRPr sz="2200" b="0" kern="1200" baseline="0">
                <a:solidFill>
                  <a:schemeClr val="bg1"/>
                </a:solidFill>
                <a:latin typeface="Work Sans" charset="0"/>
                <a:ea typeface="Work Sans" charset="0"/>
                <a:cs typeface="Work Sans" charset="0"/>
              </a:defRPr>
            </a:lvl1pPr>
          </a:lstStyle>
          <a:p>
            <a:pPr algn="r"/>
            <a:r>
              <a:rPr lang="en-US" sz="2400" b="0" i="0" kern="1200" baseline="0" dirty="0">
                <a:solidFill>
                  <a:schemeClr val="bg1"/>
                </a:solidFill>
                <a:effectLst/>
                <a:latin typeface="Roboto" panose="02000000000000000000" pitchFamily="2" charset="0"/>
                <a:ea typeface="Roboto" panose="02000000000000000000" pitchFamily="2" charset="0"/>
                <a:cs typeface="Work Sans Light" charset="0"/>
              </a:rPr>
              <a:t>A blockchain enabled</a:t>
            </a:r>
          </a:p>
          <a:p>
            <a:pPr algn="r"/>
            <a:r>
              <a:rPr lang="en-US" sz="2400" b="0" i="0" kern="1200" baseline="0" dirty="0">
                <a:solidFill>
                  <a:schemeClr val="bg1"/>
                </a:solidFill>
                <a:effectLst/>
                <a:latin typeface="Roboto" panose="02000000000000000000" pitchFamily="2" charset="0"/>
                <a:ea typeface="Roboto" panose="02000000000000000000" pitchFamily="2" charset="0"/>
                <a:cs typeface="Work Sans Light" charset="0"/>
              </a:rPr>
              <a:t>database service.</a:t>
            </a:r>
          </a:p>
        </p:txBody>
      </p:sp>
      <p:sp>
        <p:nvSpPr>
          <p:cNvPr id="13" name="Rectangle 12"/>
          <p:cNvSpPr/>
          <p:nvPr userDrawn="1"/>
        </p:nvSpPr>
        <p:spPr>
          <a:xfrm>
            <a:off x="5480465" y="5963371"/>
            <a:ext cx="1352135" cy="641022"/>
          </a:xfrm>
          <a:prstGeom prst="rect">
            <a:avLst/>
          </a:prstGeom>
          <a:solidFill>
            <a:srgbClr val="1E55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pic>
        <p:nvPicPr>
          <p:cNvPr id="10" name="Picture 9">
            <a:extLst>
              <a:ext uri="{FF2B5EF4-FFF2-40B4-BE49-F238E27FC236}">
                <a16:creationId xmlns:a16="http://schemas.microsoft.com/office/drawing/2014/main" id="{21595CCB-98C9-7F40-AED1-C3E9A925D4DB}"/>
              </a:ext>
            </a:extLst>
          </p:cNvPr>
          <p:cNvPicPr>
            <a:picLocks noChangeAspect="1"/>
          </p:cNvPicPr>
          <p:nvPr userDrawn="1"/>
        </p:nvPicPr>
        <p:blipFill>
          <a:blip r:embed="rId4"/>
          <a:stretch>
            <a:fillRect/>
          </a:stretch>
        </p:blipFill>
        <p:spPr>
          <a:xfrm>
            <a:off x="6773797" y="2342900"/>
            <a:ext cx="4508500" cy="1206500"/>
          </a:xfrm>
          <a:prstGeom prst="rect">
            <a:avLst/>
          </a:prstGeom>
        </p:spPr>
      </p:pic>
    </p:spTree>
    <p:extLst>
      <p:ext uri="{BB962C8B-B14F-4D97-AF65-F5344CB8AC3E}">
        <p14:creationId xmlns:p14="http://schemas.microsoft.com/office/powerpoint/2010/main" val="11213213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Heading and 4 Paragraphs with Icons">
    <p:spTree>
      <p:nvGrpSpPr>
        <p:cNvPr id="1" name=""/>
        <p:cNvGrpSpPr/>
        <p:nvPr/>
      </p:nvGrpSpPr>
      <p:grpSpPr>
        <a:xfrm>
          <a:off x="0" y="0"/>
          <a:ext cx="0" cy="0"/>
          <a:chOff x="0" y="0"/>
          <a:chExt cx="0" cy="0"/>
        </a:xfrm>
      </p:grpSpPr>
      <p:sp>
        <p:nvSpPr>
          <p:cNvPr id="7" name="Полилиния 14"/>
          <p:cNvSpPr/>
          <p:nvPr userDrawn="1"/>
        </p:nvSpPr>
        <p:spPr>
          <a:xfrm>
            <a:off x="8289133" y="-111550"/>
            <a:ext cx="3102535" cy="7102660"/>
          </a:xfrm>
          <a:custGeom>
            <a:avLst/>
            <a:gdLst>
              <a:gd name="connsiteX0" fmla="*/ 5992021 w 14278349"/>
              <a:gd name="connsiteY0" fmla="*/ 0 h 13717587"/>
              <a:gd name="connsiteX1" fmla="*/ 14278349 w 14278349"/>
              <a:gd name="connsiteY1" fmla="*/ 0 h 13717587"/>
              <a:gd name="connsiteX2" fmla="*/ 14278349 w 14278349"/>
              <a:gd name="connsiteY2" fmla="*/ 13717587 h 13717587"/>
              <a:gd name="connsiteX3" fmla="*/ 5992020 w 14278349"/>
              <a:gd name="connsiteY3" fmla="*/ 13717587 h 13717587"/>
              <a:gd name="connsiteX4" fmla="*/ 612900 w 14278349"/>
              <a:gd name="connsiteY4" fmla="*/ 8338465 h 13717587"/>
              <a:gd name="connsiteX5" fmla="*/ 612900 w 14278349"/>
              <a:gd name="connsiteY5" fmla="*/ 5379121 h 13717587"/>
              <a:gd name="connsiteX0" fmla="*/ 5992021 w 14278349"/>
              <a:gd name="connsiteY0" fmla="*/ 0 h 13717587"/>
              <a:gd name="connsiteX1" fmla="*/ 14278349 w 14278349"/>
              <a:gd name="connsiteY1" fmla="*/ 13717587 h 13717587"/>
              <a:gd name="connsiteX2" fmla="*/ 5992020 w 14278349"/>
              <a:gd name="connsiteY2" fmla="*/ 13717587 h 13717587"/>
              <a:gd name="connsiteX3" fmla="*/ 612900 w 14278349"/>
              <a:gd name="connsiteY3" fmla="*/ 8338465 h 13717587"/>
              <a:gd name="connsiteX4" fmla="*/ 612900 w 14278349"/>
              <a:gd name="connsiteY4" fmla="*/ 5379121 h 13717587"/>
              <a:gd name="connsiteX5" fmla="*/ 5992021 w 14278349"/>
              <a:gd name="connsiteY5" fmla="*/ 0 h 13717587"/>
              <a:gd name="connsiteX0" fmla="*/ 14278349 w 14369789"/>
              <a:gd name="connsiteY0" fmla="*/ 13717587 h 13809027"/>
              <a:gd name="connsiteX1" fmla="*/ 5992020 w 14369789"/>
              <a:gd name="connsiteY1" fmla="*/ 13717587 h 13809027"/>
              <a:gd name="connsiteX2" fmla="*/ 612900 w 14369789"/>
              <a:gd name="connsiteY2" fmla="*/ 8338465 h 13809027"/>
              <a:gd name="connsiteX3" fmla="*/ 612900 w 14369789"/>
              <a:gd name="connsiteY3" fmla="*/ 5379121 h 13809027"/>
              <a:gd name="connsiteX4" fmla="*/ 5992021 w 14369789"/>
              <a:gd name="connsiteY4" fmla="*/ 0 h 13809027"/>
              <a:gd name="connsiteX5" fmla="*/ 14369789 w 14369789"/>
              <a:gd name="connsiteY5" fmla="*/ 13809027 h 13809027"/>
              <a:gd name="connsiteX0" fmla="*/ 14278349 w 14278349"/>
              <a:gd name="connsiteY0" fmla="*/ 13717587 h 13717587"/>
              <a:gd name="connsiteX1" fmla="*/ 5992020 w 14278349"/>
              <a:gd name="connsiteY1" fmla="*/ 13717587 h 13717587"/>
              <a:gd name="connsiteX2" fmla="*/ 612900 w 14278349"/>
              <a:gd name="connsiteY2" fmla="*/ 8338465 h 13717587"/>
              <a:gd name="connsiteX3" fmla="*/ 612900 w 14278349"/>
              <a:gd name="connsiteY3" fmla="*/ 5379121 h 13717587"/>
              <a:gd name="connsiteX4" fmla="*/ 5992021 w 14278349"/>
              <a:gd name="connsiteY4" fmla="*/ 0 h 13717587"/>
              <a:gd name="connsiteX0" fmla="*/ 5992020 w 5992021"/>
              <a:gd name="connsiteY0" fmla="*/ 13717587 h 13717587"/>
              <a:gd name="connsiteX1" fmla="*/ 612900 w 5992021"/>
              <a:gd name="connsiteY1" fmla="*/ 8338465 h 13717587"/>
              <a:gd name="connsiteX2" fmla="*/ 612900 w 5992021"/>
              <a:gd name="connsiteY2" fmla="*/ 5379121 h 13717587"/>
              <a:gd name="connsiteX3" fmla="*/ 5992021 w 5992021"/>
              <a:gd name="connsiteY3" fmla="*/ 0 h 13717587"/>
            </a:gdLst>
            <a:ahLst/>
            <a:cxnLst>
              <a:cxn ang="0">
                <a:pos x="connsiteX0" y="connsiteY0"/>
              </a:cxn>
              <a:cxn ang="0">
                <a:pos x="connsiteX1" y="connsiteY1"/>
              </a:cxn>
              <a:cxn ang="0">
                <a:pos x="connsiteX2" y="connsiteY2"/>
              </a:cxn>
              <a:cxn ang="0">
                <a:pos x="connsiteX3" y="connsiteY3"/>
              </a:cxn>
            </a:cxnLst>
            <a:rect l="l" t="t" r="r" b="b"/>
            <a:pathLst>
              <a:path w="5992021" h="13717587">
                <a:moveTo>
                  <a:pt x="5992020" y="13717587"/>
                </a:moveTo>
                <a:lnTo>
                  <a:pt x="612900" y="8338465"/>
                </a:lnTo>
                <a:cubicBezTo>
                  <a:pt x="-204299" y="7521265"/>
                  <a:pt x="-204300" y="6196322"/>
                  <a:pt x="612900" y="5379121"/>
                </a:cubicBezTo>
                <a:lnTo>
                  <a:pt x="5992021" y="0"/>
                </a:lnTo>
              </a:path>
            </a:pathLst>
          </a:custGeom>
          <a:noFill/>
          <a:ln w="184150">
            <a:solidFill>
              <a:schemeClr val="bg1">
                <a:alpha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8" name="Title 1"/>
          <p:cNvSpPr>
            <a:spLocks noGrp="1"/>
          </p:cNvSpPr>
          <p:nvPr>
            <p:ph type="title" hasCustomPrompt="1"/>
          </p:nvPr>
        </p:nvSpPr>
        <p:spPr>
          <a:xfrm>
            <a:off x="475488" y="466344"/>
            <a:ext cx="11128052" cy="1224344"/>
          </a:xfrm>
        </p:spPr>
        <p:txBody>
          <a:bodyPr/>
          <a:lstStyle/>
          <a:p>
            <a:r>
              <a:rPr lang="en-US" dirty="0"/>
              <a:t>Heading</a:t>
            </a:r>
          </a:p>
        </p:txBody>
      </p:sp>
      <p:sp>
        <p:nvSpPr>
          <p:cNvPr id="10" name="Text Placeholder 2"/>
          <p:cNvSpPr>
            <a:spLocks noGrp="1"/>
          </p:cNvSpPr>
          <p:nvPr>
            <p:ph type="body" idx="11" hasCustomPrompt="1"/>
          </p:nvPr>
        </p:nvSpPr>
        <p:spPr>
          <a:xfrm>
            <a:off x="1593787" y="2197570"/>
            <a:ext cx="2370667" cy="302487"/>
          </a:xfrm>
          <a:prstGeom prst="rect">
            <a:avLst/>
          </a:prstGeo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a:buNone/>
              <a:tabLst/>
              <a:defRPr sz="1600" b="1" i="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marL="0" indent="0">
              <a:buNone/>
            </a:pPr>
            <a:r>
              <a:rPr lang="en-US" sz="1200" dirty="0">
                <a:solidFill>
                  <a:schemeClr val="bg1">
                    <a:alpha val="90000"/>
                  </a:schemeClr>
                </a:solidFill>
                <a:latin typeface="Roboto" charset="0"/>
                <a:ea typeface="Roboto" charset="0"/>
                <a:cs typeface="Roboto" charset="0"/>
              </a:rPr>
              <a:t>Title</a:t>
            </a:r>
          </a:p>
          <a:p>
            <a:pPr marL="0" indent="0">
              <a:buNone/>
            </a:pPr>
            <a:endParaRPr lang="en-US" sz="1200" dirty="0">
              <a:solidFill>
                <a:schemeClr val="bg1">
                  <a:alpha val="90000"/>
                </a:schemeClr>
              </a:solidFill>
              <a:latin typeface="Roboto" charset="0"/>
              <a:ea typeface="Roboto" charset="0"/>
              <a:cs typeface="Roboto" charset="0"/>
            </a:endParaRPr>
          </a:p>
        </p:txBody>
      </p:sp>
      <p:sp>
        <p:nvSpPr>
          <p:cNvPr id="11" name="Text Placeholder 2"/>
          <p:cNvSpPr>
            <a:spLocks noGrp="1"/>
          </p:cNvSpPr>
          <p:nvPr>
            <p:ph type="body" idx="1" hasCustomPrompt="1"/>
          </p:nvPr>
        </p:nvSpPr>
        <p:spPr>
          <a:xfrm>
            <a:off x="1593787" y="2500057"/>
            <a:ext cx="2370667" cy="974847"/>
          </a:xfrm>
          <a:prstGeom prst="rect">
            <a:avLst/>
          </a:prstGeo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a:buNone/>
              <a:tabLst/>
              <a:defRPr sz="1200" b="0" i="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marL="0" indent="0">
              <a:buNone/>
            </a:pPr>
            <a:r>
              <a:rPr lang="en-US" sz="1200">
                <a:solidFill>
                  <a:schemeClr val="bg1">
                    <a:alpha val="90000"/>
                  </a:schemeClr>
                </a:solidFill>
                <a:latin typeface="Roboto" charset="0"/>
                <a:ea typeface="Roboto" charset="0"/>
                <a:cs typeface="Roboto" charset="0"/>
              </a:rPr>
              <a:t>It was popularized in the 1960s with the release of Letterset sheets containing Lorem Ipsum passages, and more recently with desktop.</a:t>
            </a:r>
          </a:p>
        </p:txBody>
      </p:sp>
      <p:sp>
        <p:nvSpPr>
          <p:cNvPr id="16" name="Text Placeholder 2"/>
          <p:cNvSpPr>
            <a:spLocks noGrp="1"/>
          </p:cNvSpPr>
          <p:nvPr>
            <p:ph type="body" idx="12" hasCustomPrompt="1"/>
          </p:nvPr>
        </p:nvSpPr>
        <p:spPr>
          <a:xfrm>
            <a:off x="1593787" y="3870273"/>
            <a:ext cx="2370667" cy="302487"/>
          </a:xfrm>
          <a:prstGeom prst="rect">
            <a:avLst/>
          </a:prstGeo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a:buNone/>
              <a:tabLst/>
              <a:defRPr sz="1600" b="1" i="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marL="0" indent="0">
              <a:buNone/>
            </a:pPr>
            <a:r>
              <a:rPr lang="en-US" sz="1200" dirty="0">
                <a:solidFill>
                  <a:schemeClr val="bg1">
                    <a:alpha val="90000"/>
                  </a:schemeClr>
                </a:solidFill>
                <a:latin typeface="Roboto" charset="0"/>
                <a:ea typeface="Roboto" charset="0"/>
                <a:cs typeface="Roboto" charset="0"/>
              </a:rPr>
              <a:t>Title</a:t>
            </a:r>
          </a:p>
          <a:p>
            <a:pPr marL="0" indent="0">
              <a:buNone/>
            </a:pPr>
            <a:endParaRPr lang="en-US" sz="1200" dirty="0">
              <a:solidFill>
                <a:schemeClr val="bg1">
                  <a:alpha val="90000"/>
                </a:schemeClr>
              </a:solidFill>
              <a:latin typeface="Roboto" charset="0"/>
              <a:ea typeface="Roboto" charset="0"/>
              <a:cs typeface="Roboto" charset="0"/>
            </a:endParaRPr>
          </a:p>
        </p:txBody>
      </p:sp>
      <p:sp>
        <p:nvSpPr>
          <p:cNvPr id="17" name="Text Placeholder 2"/>
          <p:cNvSpPr>
            <a:spLocks noGrp="1"/>
          </p:cNvSpPr>
          <p:nvPr>
            <p:ph type="body" idx="13" hasCustomPrompt="1"/>
          </p:nvPr>
        </p:nvSpPr>
        <p:spPr>
          <a:xfrm>
            <a:off x="1593787" y="4172760"/>
            <a:ext cx="2370667" cy="974847"/>
          </a:xfrm>
          <a:prstGeom prst="rect">
            <a:avLst/>
          </a:prstGeo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a:buNone/>
              <a:tabLst/>
              <a:defRPr sz="1200" b="0" i="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marL="0" indent="0">
              <a:buNone/>
            </a:pPr>
            <a:r>
              <a:rPr lang="en-US" sz="1200" dirty="0">
                <a:solidFill>
                  <a:schemeClr val="bg1">
                    <a:alpha val="90000"/>
                  </a:schemeClr>
                </a:solidFill>
                <a:latin typeface="Roboto" charset="0"/>
                <a:ea typeface="Roboto" charset="0"/>
                <a:cs typeface="Roboto" charset="0"/>
              </a:rPr>
              <a:t>It was popularized in the 1960s with the release of Letterset sheets containing Lorem Ipsum passages, and more recently with desktop.</a:t>
            </a:r>
          </a:p>
        </p:txBody>
      </p:sp>
      <p:sp>
        <p:nvSpPr>
          <p:cNvPr id="19" name="Text Placeholder 2"/>
          <p:cNvSpPr>
            <a:spLocks noGrp="1"/>
          </p:cNvSpPr>
          <p:nvPr>
            <p:ph type="body" idx="14" hasCustomPrompt="1"/>
          </p:nvPr>
        </p:nvSpPr>
        <p:spPr>
          <a:xfrm>
            <a:off x="5544477" y="2197570"/>
            <a:ext cx="2370667" cy="302487"/>
          </a:xfrm>
          <a:prstGeom prst="rect">
            <a:avLst/>
          </a:prstGeo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a:buNone/>
              <a:tabLst/>
              <a:defRPr sz="1600" b="1" i="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marL="0" indent="0">
              <a:buNone/>
            </a:pPr>
            <a:r>
              <a:rPr lang="en-US" sz="1200" dirty="0">
                <a:solidFill>
                  <a:schemeClr val="bg1">
                    <a:alpha val="90000"/>
                  </a:schemeClr>
                </a:solidFill>
                <a:latin typeface="Roboto" charset="0"/>
                <a:ea typeface="Roboto" charset="0"/>
                <a:cs typeface="Roboto" charset="0"/>
              </a:rPr>
              <a:t>Title</a:t>
            </a:r>
          </a:p>
          <a:p>
            <a:pPr marL="0" indent="0">
              <a:buNone/>
            </a:pPr>
            <a:endParaRPr lang="en-US" sz="1200" dirty="0">
              <a:solidFill>
                <a:schemeClr val="bg1">
                  <a:alpha val="90000"/>
                </a:schemeClr>
              </a:solidFill>
              <a:latin typeface="Roboto" charset="0"/>
              <a:ea typeface="Roboto" charset="0"/>
              <a:cs typeface="Roboto" charset="0"/>
            </a:endParaRPr>
          </a:p>
        </p:txBody>
      </p:sp>
      <p:sp>
        <p:nvSpPr>
          <p:cNvPr id="20" name="Text Placeholder 2"/>
          <p:cNvSpPr>
            <a:spLocks noGrp="1"/>
          </p:cNvSpPr>
          <p:nvPr>
            <p:ph type="body" idx="15" hasCustomPrompt="1"/>
          </p:nvPr>
        </p:nvSpPr>
        <p:spPr>
          <a:xfrm>
            <a:off x="5544477" y="2500057"/>
            <a:ext cx="2370667" cy="974847"/>
          </a:xfrm>
          <a:prstGeom prst="rect">
            <a:avLst/>
          </a:prstGeo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a:buNone/>
              <a:tabLst/>
              <a:defRPr sz="1200" b="0" i="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marL="0" indent="0">
              <a:buNone/>
            </a:pPr>
            <a:r>
              <a:rPr lang="en-US" sz="1200" dirty="0">
                <a:solidFill>
                  <a:schemeClr val="bg1">
                    <a:alpha val="90000"/>
                  </a:schemeClr>
                </a:solidFill>
                <a:latin typeface="Roboto" charset="0"/>
                <a:ea typeface="Roboto" charset="0"/>
                <a:cs typeface="Roboto" charset="0"/>
              </a:rPr>
              <a:t>It was popularized in the 1960s with the release of Letterset sheets containing Lorem Ipsum passages, and more recently with desktop.</a:t>
            </a:r>
          </a:p>
        </p:txBody>
      </p:sp>
      <p:sp>
        <p:nvSpPr>
          <p:cNvPr id="22" name="Text Placeholder 2"/>
          <p:cNvSpPr>
            <a:spLocks noGrp="1"/>
          </p:cNvSpPr>
          <p:nvPr>
            <p:ph type="body" idx="16" hasCustomPrompt="1"/>
          </p:nvPr>
        </p:nvSpPr>
        <p:spPr>
          <a:xfrm>
            <a:off x="5544477" y="3870273"/>
            <a:ext cx="2370667" cy="302487"/>
          </a:xfrm>
          <a:prstGeom prst="rect">
            <a:avLst/>
          </a:prstGeo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a:buNone/>
              <a:tabLst/>
              <a:defRPr sz="1600" b="1" i="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marL="0" indent="0">
              <a:buNone/>
            </a:pPr>
            <a:r>
              <a:rPr lang="en-US" sz="1200" dirty="0">
                <a:solidFill>
                  <a:schemeClr val="bg1">
                    <a:alpha val="90000"/>
                  </a:schemeClr>
                </a:solidFill>
                <a:latin typeface="Roboto" charset="0"/>
                <a:ea typeface="Roboto" charset="0"/>
                <a:cs typeface="Roboto" charset="0"/>
              </a:rPr>
              <a:t>Title</a:t>
            </a:r>
          </a:p>
          <a:p>
            <a:pPr marL="0" indent="0">
              <a:buNone/>
            </a:pPr>
            <a:endParaRPr lang="en-US" sz="1200" dirty="0">
              <a:solidFill>
                <a:schemeClr val="bg1">
                  <a:alpha val="90000"/>
                </a:schemeClr>
              </a:solidFill>
              <a:latin typeface="Roboto" charset="0"/>
              <a:ea typeface="Roboto" charset="0"/>
              <a:cs typeface="Roboto" charset="0"/>
            </a:endParaRPr>
          </a:p>
        </p:txBody>
      </p:sp>
      <p:sp>
        <p:nvSpPr>
          <p:cNvPr id="23" name="Text Placeholder 2"/>
          <p:cNvSpPr>
            <a:spLocks noGrp="1"/>
          </p:cNvSpPr>
          <p:nvPr>
            <p:ph type="body" idx="17" hasCustomPrompt="1"/>
          </p:nvPr>
        </p:nvSpPr>
        <p:spPr>
          <a:xfrm>
            <a:off x="5544477" y="4172760"/>
            <a:ext cx="2370667" cy="974847"/>
          </a:xfrm>
          <a:prstGeom prst="rect">
            <a:avLst/>
          </a:prstGeo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a:buNone/>
              <a:tabLst/>
              <a:defRPr sz="1200" b="0" i="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marL="0" indent="0">
              <a:buNone/>
            </a:pPr>
            <a:r>
              <a:rPr lang="en-US" sz="1200">
                <a:solidFill>
                  <a:schemeClr val="bg1">
                    <a:alpha val="90000"/>
                  </a:schemeClr>
                </a:solidFill>
                <a:latin typeface="Roboto" charset="0"/>
                <a:ea typeface="Roboto" charset="0"/>
                <a:cs typeface="Roboto" charset="0"/>
              </a:rPr>
              <a:t>It was popularized in the 1960s with the release of Letterset sheets containing Lorem Ipsum passages, and more recently with desktop.</a:t>
            </a:r>
          </a:p>
        </p:txBody>
      </p:sp>
    </p:spTree>
    <p:extLst>
      <p:ext uri="{BB962C8B-B14F-4D97-AF65-F5344CB8AC3E}">
        <p14:creationId xmlns:p14="http://schemas.microsoft.com/office/powerpoint/2010/main" val="20483042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rgbClr val="2F79A3"/>
        </a:solidFill>
        <a:effectLst/>
      </p:bgPr>
    </p:bg>
    <p:spTree>
      <p:nvGrpSpPr>
        <p:cNvPr id="1" name=""/>
        <p:cNvGrpSpPr/>
        <p:nvPr/>
      </p:nvGrpSpPr>
      <p:grpSpPr>
        <a:xfrm>
          <a:off x="0" y="0"/>
          <a:ext cx="0" cy="0"/>
          <a:chOff x="0" y="0"/>
          <a:chExt cx="0" cy="0"/>
        </a:xfrm>
      </p:grpSpPr>
      <p:sp>
        <p:nvSpPr>
          <p:cNvPr id="3" name="Freeform 2"/>
          <p:cNvSpPr/>
          <p:nvPr userDrawn="1"/>
        </p:nvSpPr>
        <p:spPr>
          <a:xfrm>
            <a:off x="-23149" y="-11575"/>
            <a:ext cx="12072395" cy="6875362"/>
          </a:xfrm>
          <a:custGeom>
            <a:avLst/>
            <a:gdLst>
              <a:gd name="connsiteX0" fmla="*/ 1689903 w 12072395"/>
              <a:gd name="connsiteY0" fmla="*/ 11575 h 6875362"/>
              <a:gd name="connsiteX1" fmla="*/ 5903088 w 12072395"/>
              <a:gd name="connsiteY1" fmla="*/ 3923818 h 6875362"/>
              <a:gd name="connsiteX2" fmla="*/ 7812911 w 12072395"/>
              <a:gd name="connsiteY2" fmla="*/ 0 h 6875362"/>
              <a:gd name="connsiteX3" fmla="*/ 12072395 w 12072395"/>
              <a:gd name="connsiteY3" fmla="*/ 0 h 6875362"/>
              <a:gd name="connsiteX4" fmla="*/ 8762035 w 12072395"/>
              <a:gd name="connsiteY4" fmla="*/ 6875362 h 6875362"/>
              <a:gd name="connsiteX5" fmla="*/ 3576577 w 12072395"/>
              <a:gd name="connsiteY5" fmla="*/ 6875362 h 6875362"/>
              <a:gd name="connsiteX6" fmla="*/ 0 w 12072395"/>
              <a:gd name="connsiteY6" fmla="*/ 3507129 h 6875362"/>
              <a:gd name="connsiteX7" fmla="*/ 0 w 12072395"/>
              <a:gd name="connsiteY7" fmla="*/ 0 h 6875362"/>
              <a:gd name="connsiteX8" fmla="*/ 1689903 w 12072395"/>
              <a:gd name="connsiteY8" fmla="*/ 11575 h 6875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72395" h="6875362">
                <a:moveTo>
                  <a:pt x="1689903" y="11575"/>
                </a:moveTo>
                <a:lnTo>
                  <a:pt x="5903088" y="3923818"/>
                </a:lnTo>
                <a:lnTo>
                  <a:pt x="7812911" y="0"/>
                </a:lnTo>
                <a:lnTo>
                  <a:pt x="12072395" y="0"/>
                </a:lnTo>
                <a:lnTo>
                  <a:pt x="8762035" y="6875362"/>
                </a:lnTo>
                <a:lnTo>
                  <a:pt x="3576577" y="6875362"/>
                </a:lnTo>
                <a:lnTo>
                  <a:pt x="0" y="3507129"/>
                </a:lnTo>
                <a:lnTo>
                  <a:pt x="0" y="0"/>
                </a:lnTo>
                <a:lnTo>
                  <a:pt x="1689903" y="11575"/>
                </a:lnTo>
                <a:close/>
              </a:path>
            </a:pathLst>
          </a:custGeom>
          <a:solidFill>
            <a:schemeClr val="bg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p:cNvSpPr>
            <a:spLocks noGrp="1"/>
          </p:cNvSpPr>
          <p:nvPr>
            <p:ph type="title" hasCustomPrompt="1"/>
          </p:nvPr>
        </p:nvSpPr>
        <p:spPr>
          <a:xfrm>
            <a:off x="831850" y="1492278"/>
            <a:ext cx="10515600" cy="440795"/>
          </a:xfrm>
          <a:prstGeom prst="rect">
            <a:avLst/>
          </a:prstGeom>
        </p:spPr>
        <p:txBody>
          <a:bodyPr anchor="b">
            <a:normAutofit/>
          </a:bodyPr>
          <a:lstStyle>
            <a:lvl1pPr>
              <a:defRPr sz="2500"/>
            </a:lvl1pPr>
          </a:lstStyle>
          <a:p>
            <a:r>
              <a:rPr lang="en-US" dirty="0"/>
              <a:t>Heading</a:t>
            </a:r>
          </a:p>
        </p:txBody>
      </p:sp>
      <p:sp>
        <p:nvSpPr>
          <p:cNvPr id="5" name="Text Placeholder 2"/>
          <p:cNvSpPr>
            <a:spLocks noGrp="1"/>
          </p:cNvSpPr>
          <p:nvPr>
            <p:ph type="body" idx="1" hasCustomPrompt="1"/>
          </p:nvPr>
        </p:nvSpPr>
        <p:spPr>
          <a:xfrm>
            <a:off x="831850" y="2273259"/>
            <a:ext cx="4975200" cy="3213141"/>
          </a:xfrm>
          <a:prstGeom prst="rect">
            <a:avLst/>
          </a:prstGeo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a:buNone/>
              <a:tabLst/>
              <a:defRPr sz="1400"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marL="0" indent="0">
              <a:buNone/>
            </a:pPr>
            <a:r>
              <a:rPr lang="en-US" sz="1200" dirty="0">
                <a:solidFill>
                  <a:schemeClr val="bg1">
                    <a:alpha val="90000"/>
                  </a:schemeClr>
                </a:solidFill>
                <a:latin typeface="Roboto" charset="0"/>
                <a:ea typeface="Roboto" charset="0"/>
                <a:cs typeface="Roboto" charset="0"/>
              </a:rPr>
              <a:t>Lorem Ipsum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popularized in the 1960s with the release of Letterset sheets containing Lorem Ipsum passages, and more recently with desktop publishing software like Aldus PageMaker including versions of Lorem Ipsum.</a:t>
            </a:r>
          </a:p>
          <a:p>
            <a:pPr marL="0" indent="0">
              <a:buNone/>
            </a:pPr>
            <a:r>
              <a:rPr lang="en-US" sz="1200" dirty="0">
                <a:solidFill>
                  <a:schemeClr val="bg1">
                    <a:alpha val="90000"/>
                  </a:schemeClr>
                </a:solidFill>
                <a:latin typeface="Roboto" charset="0"/>
                <a:ea typeface="Roboto" charset="0"/>
                <a:cs typeface="Roboto" charset="0"/>
              </a:rPr>
              <a:t> It is a long established fact that a reader will be distracted by the readable content of a page when looking at its layout. The point of using Lorem Ipsum is that it has a more-or-less normal distribution of letters, as opposed to using 'Content here, content here', making it look like readable English. Many desktop publishing packages and web page editors now use Lorem Ipsum as their default model text, and a search for 'lorem ipsum' will uncover many web sites still in their infancy.</a:t>
            </a:r>
          </a:p>
        </p:txBody>
      </p:sp>
      <p:sp>
        <p:nvSpPr>
          <p:cNvPr id="6" name="Text Placeholder 2"/>
          <p:cNvSpPr>
            <a:spLocks noGrp="1"/>
          </p:cNvSpPr>
          <p:nvPr>
            <p:ph type="body" idx="10" hasCustomPrompt="1"/>
          </p:nvPr>
        </p:nvSpPr>
        <p:spPr>
          <a:xfrm>
            <a:off x="6372250" y="2273258"/>
            <a:ext cx="4975200" cy="3213143"/>
          </a:xfrm>
          <a:prstGeom prst="rect">
            <a:avLst/>
          </a:prstGeo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a:buNone/>
              <a:tabLst/>
              <a:defRPr sz="1400"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marL="0" indent="0">
              <a:buNone/>
            </a:pPr>
            <a:r>
              <a:rPr lang="en-US" sz="1200" dirty="0">
                <a:solidFill>
                  <a:schemeClr val="bg1">
                    <a:alpha val="90000"/>
                  </a:schemeClr>
                </a:solidFill>
                <a:latin typeface="Roboto" charset="0"/>
                <a:ea typeface="Roboto" charset="0"/>
                <a:cs typeface="Roboto" charset="0"/>
              </a:rPr>
              <a:t>Lorem Ipsum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popularized in the 1960s with the release of Letterset sheets containing Lorem Ipsum passages, and more recently with desktop publishing software like Aldus PageMaker including versions of Lorem Ipsum.</a:t>
            </a:r>
          </a:p>
          <a:p>
            <a:pPr marL="0" indent="0">
              <a:buNone/>
            </a:pPr>
            <a:r>
              <a:rPr lang="en-US" sz="1200" dirty="0">
                <a:solidFill>
                  <a:schemeClr val="bg1">
                    <a:alpha val="90000"/>
                  </a:schemeClr>
                </a:solidFill>
                <a:latin typeface="Roboto" charset="0"/>
                <a:ea typeface="Roboto" charset="0"/>
                <a:cs typeface="Roboto" charset="0"/>
              </a:rPr>
              <a:t> It is a long established fact that a reader will be distracted by the readable content of a page when looking at its layout. The point of using Lorem Ipsum is that it has a more-or-less normal distribution of letters, as opposed to using 'Content here, content here', making it look like readable English. Many desktop publishing packages and web page editors now use Lorem Ipsum as their default model text, and a search for 'lorem ipsum' will uncover many web sites still in their infancy.</a:t>
            </a:r>
          </a:p>
        </p:txBody>
      </p:sp>
    </p:spTree>
    <p:extLst>
      <p:ext uri="{BB962C8B-B14F-4D97-AF65-F5344CB8AC3E}">
        <p14:creationId xmlns:p14="http://schemas.microsoft.com/office/powerpoint/2010/main" val="208032908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1">
    <p:spTree>
      <p:nvGrpSpPr>
        <p:cNvPr id="1" name=""/>
        <p:cNvGrpSpPr/>
        <p:nvPr/>
      </p:nvGrpSpPr>
      <p:grpSpPr>
        <a:xfrm>
          <a:off x="0" y="0"/>
          <a:ext cx="0" cy="0"/>
          <a:chOff x="0" y="0"/>
          <a:chExt cx="0" cy="0"/>
        </a:xfrm>
      </p:grpSpPr>
      <p:sp>
        <p:nvSpPr>
          <p:cNvPr id="5" name="Полилиния 18"/>
          <p:cNvSpPr/>
          <p:nvPr userDrawn="1"/>
        </p:nvSpPr>
        <p:spPr>
          <a:xfrm>
            <a:off x="6139908" y="-2645020"/>
            <a:ext cx="6052092" cy="12103070"/>
          </a:xfrm>
          <a:custGeom>
            <a:avLst/>
            <a:gdLst>
              <a:gd name="connsiteX0" fmla="*/ 6085234 w 6085234"/>
              <a:gd name="connsiteY0" fmla="*/ 0 h 12169352"/>
              <a:gd name="connsiteX1" fmla="*/ 6085234 w 6085234"/>
              <a:gd name="connsiteY1" fmla="*/ 12168242 h 12169352"/>
              <a:gd name="connsiteX2" fmla="*/ 6061980 w 6085234"/>
              <a:gd name="connsiteY2" fmla="*/ 12169352 h 12169352"/>
              <a:gd name="connsiteX3" fmla="*/ 4545570 w 6085234"/>
              <a:gd name="connsiteY3" fmla="*/ 11541233 h 12169352"/>
              <a:gd name="connsiteX4" fmla="*/ 628118 w 6085234"/>
              <a:gd name="connsiteY4" fmla="*/ 7623783 h 12169352"/>
              <a:gd name="connsiteX5" fmla="*/ 0 w 6085234"/>
              <a:gd name="connsiteY5" fmla="*/ 6107372 h 12169352"/>
              <a:gd name="connsiteX6" fmla="*/ 628118 w 6085234"/>
              <a:gd name="connsiteY6" fmla="*/ 4590962 h 12169352"/>
              <a:gd name="connsiteX7" fmla="*/ 4592074 w 6085234"/>
              <a:gd name="connsiteY7" fmla="*/ 627008 h 12169352"/>
              <a:gd name="connsiteX8" fmla="*/ 5902926 w 6085234"/>
              <a:gd name="connsiteY8" fmla="*/ 8703 h 12169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85234" h="12169352">
                <a:moveTo>
                  <a:pt x="6085234" y="0"/>
                </a:moveTo>
                <a:lnTo>
                  <a:pt x="6085234" y="12168242"/>
                </a:lnTo>
                <a:lnTo>
                  <a:pt x="6061980" y="12169352"/>
                </a:lnTo>
                <a:cubicBezTo>
                  <a:pt x="5513148" y="12169352"/>
                  <a:pt x="4964314" y="11959979"/>
                  <a:pt x="4545570" y="11541233"/>
                </a:cubicBezTo>
                <a:lnTo>
                  <a:pt x="628118" y="7623783"/>
                </a:lnTo>
                <a:cubicBezTo>
                  <a:pt x="209374" y="7205037"/>
                  <a:pt x="0" y="6656206"/>
                  <a:pt x="0" y="6107372"/>
                </a:cubicBezTo>
                <a:cubicBezTo>
                  <a:pt x="0" y="5558541"/>
                  <a:pt x="209374" y="5009707"/>
                  <a:pt x="628118" y="4590962"/>
                </a:cubicBezTo>
                <a:lnTo>
                  <a:pt x="4592074" y="627008"/>
                </a:lnTo>
                <a:cubicBezTo>
                  <a:pt x="4958474" y="260606"/>
                  <a:pt x="5424476" y="54503"/>
                  <a:pt x="5902926" y="8703"/>
                </a:cubicBezTo>
                <a:close/>
              </a:path>
            </a:pathLst>
          </a:custGeom>
          <a:solidFill>
            <a:schemeClr val="bg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p>
        </p:txBody>
      </p:sp>
      <p:sp>
        <p:nvSpPr>
          <p:cNvPr id="6" name="Title 1"/>
          <p:cNvSpPr>
            <a:spLocks noGrp="1"/>
          </p:cNvSpPr>
          <p:nvPr>
            <p:ph type="title" hasCustomPrompt="1"/>
          </p:nvPr>
        </p:nvSpPr>
        <p:spPr>
          <a:xfrm>
            <a:off x="992272" y="3031958"/>
            <a:ext cx="10515600" cy="660926"/>
          </a:xfrm>
          <a:prstGeom prst="rect">
            <a:avLst/>
          </a:prstGeom>
        </p:spPr>
        <p:txBody>
          <a:bodyPr anchor="b">
            <a:normAutofit/>
          </a:bodyPr>
          <a:lstStyle>
            <a:lvl1pPr>
              <a:defRPr sz="3500" i="1" baseline="0"/>
            </a:lvl1pPr>
          </a:lstStyle>
          <a:p>
            <a:r>
              <a:rPr lang="en-US"/>
              <a:t>Section title 1</a:t>
            </a:r>
            <a:endParaRPr lang="en-US" dirty="0"/>
          </a:p>
        </p:txBody>
      </p:sp>
      <p:sp>
        <p:nvSpPr>
          <p:cNvPr id="7" name="Rectangle 6"/>
          <p:cNvSpPr/>
          <p:nvPr userDrawn="1"/>
        </p:nvSpPr>
        <p:spPr>
          <a:xfrm>
            <a:off x="0" y="2478505"/>
            <a:ext cx="708144" cy="1794424"/>
          </a:xfrm>
          <a:prstGeom prst="rect">
            <a:avLst/>
          </a:prstGeom>
          <a:solidFill>
            <a:srgbClr val="35B2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767945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3" name="Полилиния 14"/>
          <p:cNvSpPr/>
          <p:nvPr userDrawn="1"/>
        </p:nvSpPr>
        <p:spPr>
          <a:xfrm>
            <a:off x="4900248" y="860"/>
            <a:ext cx="6090480" cy="6857140"/>
          </a:xfrm>
          <a:custGeom>
            <a:avLst/>
            <a:gdLst>
              <a:gd name="connsiteX0" fmla="*/ 1 w 10627592"/>
              <a:gd name="connsiteY0" fmla="*/ 0 h 11965375"/>
              <a:gd name="connsiteX1" fmla="*/ 5750559 w 10627592"/>
              <a:gd name="connsiteY1" fmla="*/ 0 h 11965375"/>
              <a:gd name="connsiteX2" fmla="*/ 9845777 w 10627592"/>
              <a:gd name="connsiteY2" fmla="*/ 4095219 h 11965375"/>
              <a:gd name="connsiteX3" fmla="*/ 9845777 w 10627592"/>
              <a:gd name="connsiteY3" fmla="*/ 7870156 h 11965375"/>
              <a:gd name="connsiteX4" fmla="*/ 5750559 w 10627592"/>
              <a:gd name="connsiteY4" fmla="*/ 11965375 h 11965375"/>
              <a:gd name="connsiteX5" fmla="*/ 0 w 10627592"/>
              <a:gd name="connsiteY5" fmla="*/ 11965375 h 11965375"/>
              <a:gd name="connsiteX6" fmla="*/ 4095218 w 10627592"/>
              <a:gd name="connsiteY6" fmla="*/ 7870156 h 11965375"/>
              <a:gd name="connsiteX7" fmla="*/ 4095219 w 10627592"/>
              <a:gd name="connsiteY7" fmla="*/ 4095219 h 11965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627592" h="11965375">
                <a:moveTo>
                  <a:pt x="1" y="0"/>
                </a:moveTo>
                <a:lnTo>
                  <a:pt x="5750559" y="0"/>
                </a:lnTo>
                <a:lnTo>
                  <a:pt x="9845777" y="4095219"/>
                </a:lnTo>
                <a:cubicBezTo>
                  <a:pt x="10888197" y="5137640"/>
                  <a:pt x="10888197" y="6827735"/>
                  <a:pt x="9845777" y="7870156"/>
                </a:cubicBezTo>
                <a:lnTo>
                  <a:pt x="5750559" y="11965375"/>
                </a:lnTo>
                <a:lnTo>
                  <a:pt x="0" y="11965375"/>
                </a:lnTo>
                <a:lnTo>
                  <a:pt x="4095218" y="7870156"/>
                </a:lnTo>
                <a:cubicBezTo>
                  <a:pt x="5137639" y="6827736"/>
                  <a:pt x="5137639" y="5137638"/>
                  <a:pt x="4095219" y="4095219"/>
                </a:cubicBezTo>
                <a:close/>
              </a:path>
            </a:pathLst>
          </a:custGeom>
          <a:solidFill>
            <a:schemeClr val="bg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ru-RU">
              <a:solidFill>
                <a:schemeClr val="bg1"/>
              </a:solidFill>
            </a:endParaRPr>
          </a:p>
        </p:txBody>
      </p:sp>
      <p:sp>
        <p:nvSpPr>
          <p:cNvPr id="4" name="Title 1"/>
          <p:cNvSpPr>
            <a:spLocks noGrp="1"/>
          </p:cNvSpPr>
          <p:nvPr>
            <p:ph type="title" hasCustomPrompt="1"/>
          </p:nvPr>
        </p:nvSpPr>
        <p:spPr>
          <a:xfrm>
            <a:off x="992272" y="3031958"/>
            <a:ext cx="10515600" cy="660926"/>
          </a:xfrm>
          <a:prstGeom prst="rect">
            <a:avLst/>
          </a:prstGeom>
        </p:spPr>
        <p:txBody>
          <a:bodyPr anchor="b">
            <a:normAutofit/>
          </a:bodyPr>
          <a:lstStyle>
            <a:lvl1pPr>
              <a:defRPr sz="3500" i="1" baseline="0"/>
            </a:lvl1pPr>
          </a:lstStyle>
          <a:p>
            <a:r>
              <a:rPr lang="en-US" dirty="0"/>
              <a:t>Section title 2</a:t>
            </a:r>
          </a:p>
        </p:txBody>
      </p:sp>
      <p:sp>
        <p:nvSpPr>
          <p:cNvPr id="5" name="Rectangle 4"/>
          <p:cNvSpPr/>
          <p:nvPr userDrawn="1"/>
        </p:nvSpPr>
        <p:spPr>
          <a:xfrm>
            <a:off x="0" y="2478505"/>
            <a:ext cx="708144" cy="1794424"/>
          </a:xfrm>
          <a:prstGeom prst="rect">
            <a:avLst/>
          </a:prstGeom>
          <a:solidFill>
            <a:srgbClr val="35B2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886207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3">
    <p:spTree>
      <p:nvGrpSpPr>
        <p:cNvPr id="1" name=""/>
        <p:cNvGrpSpPr/>
        <p:nvPr/>
      </p:nvGrpSpPr>
      <p:grpSpPr>
        <a:xfrm>
          <a:off x="0" y="0"/>
          <a:ext cx="0" cy="0"/>
          <a:chOff x="0" y="0"/>
          <a:chExt cx="0" cy="0"/>
        </a:xfrm>
      </p:grpSpPr>
      <p:sp>
        <p:nvSpPr>
          <p:cNvPr id="3" name="Полилиния 24"/>
          <p:cNvSpPr/>
          <p:nvPr userDrawn="1"/>
        </p:nvSpPr>
        <p:spPr>
          <a:xfrm>
            <a:off x="-1" y="0"/>
            <a:ext cx="9028253" cy="6874454"/>
          </a:xfrm>
          <a:custGeom>
            <a:avLst/>
            <a:gdLst>
              <a:gd name="connsiteX0" fmla="*/ 0 w 18015370"/>
              <a:gd name="connsiteY0" fmla="*/ 0 h 13717587"/>
              <a:gd name="connsiteX1" fmla="*/ 7465573 w 18015370"/>
              <a:gd name="connsiteY1" fmla="*/ 0 h 13717587"/>
              <a:gd name="connsiteX2" fmla="*/ 15954192 w 18015370"/>
              <a:gd name="connsiteY2" fmla="*/ 8154389 h 13717587"/>
              <a:gd name="connsiteX3" fmla="*/ 18015370 w 18015370"/>
              <a:gd name="connsiteY3" fmla="*/ 12934585 h 13717587"/>
              <a:gd name="connsiteX4" fmla="*/ 17983162 w 18015370"/>
              <a:gd name="connsiteY4" fmla="*/ 13582567 h 13717587"/>
              <a:gd name="connsiteX5" fmla="*/ 17966310 w 18015370"/>
              <a:gd name="connsiteY5" fmla="*/ 13717587 h 13717587"/>
              <a:gd name="connsiteX6" fmla="*/ 0 w 18015370"/>
              <a:gd name="connsiteY6" fmla="*/ 13717587 h 13717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015370" h="13717587">
                <a:moveTo>
                  <a:pt x="0" y="0"/>
                </a:moveTo>
                <a:lnTo>
                  <a:pt x="7465573" y="0"/>
                </a:lnTo>
                <a:lnTo>
                  <a:pt x="15954192" y="8154389"/>
                </a:lnTo>
                <a:cubicBezTo>
                  <a:pt x="17328306" y="9474405"/>
                  <a:pt x="18015370" y="11204491"/>
                  <a:pt x="18015370" y="12934585"/>
                </a:cubicBezTo>
                <a:cubicBezTo>
                  <a:pt x="18015370" y="13150845"/>
                  <a:pt x="18004634" y="13367107"/>
                  <a:pt x="17983162" y="13582567"/>
                </a:cubicBezTo>
                <a:lnTo>
                  <a:pt x="17966310" y="13717587"/>
                </a:lnTo>
                <a:lnTo>
                  <a:pt x="0" y="13717587"/>
                </a:lnTo>
                <a:close/>
              </a:path>
            </a:pathLst>
          </a:custGeom>
          <a:solidFill>
            <a:schemeClr val="bg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ru-RU"/>
          </a:p>
        </p:txBody>
      </p:sp>
      <p:sp>
        <p:nvSpPr>
          <p:cNvPr id="4" name="Title 1"/>
          <p:cNvSpPr>
            <a:spLocks noGrp="1"/>
          </p:cNvSpPr>
          <p:nvPr>
            <p:ph type="title" hasCustomPrompt="1"/>
          </p:nvPr>
        </p:nvSpPr>
        <p:spPr>
          <a:xfrm>
            <a:off x="992272" y="3031958"/>
            <a:ext cx="10515600" cy="660926"/>
          </a:xfrm>
          <a:prstGeom prst="rect">
            <a:avLst/>
          </a:prstGeom>
        </p:spPr>
        <p:txBody>
          <a:bodyPr anchor="b">
            <a:normAutofit/>
          </a:bodyPr>
          <a:lstStyle>
            <a:lvl1pPr>
              <a:defRPr sz="3500" i="1" baseline="0"/>
            </a:lvl1pPr>
          </a:lstStyle>
          <a:p>
            <a:r>
              <a:rPr lang="en-US" dirty="0"/>
              <a:t>Section title 3</a:t>
            </a:r>
          </a:p>
        </p:txBody>
      </p:sp>
      <p:sp>
        <p:nvSpPr>
          <p:cNvPr id="5" name="Rectangle 4"/>
          <p:cNvSpPr/>
          <p:nvPr userDrawn="1"/>
        </p:nvSpPr>
        <p:spPr>
          <a:xfrm>
            <a:off x="0" y="2478505"/>
            <a:ext cx="708144" cy="1794424"/>
          </a:xfrm>
          <a:prstGeom prst="rect">
            <a:avLst/>
          </a:prstGeom>
          <a:solidFill>
            <a:srgbClr val="35B2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0661114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ig Heading and 3 Paragraphs with Icons">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52692" y="1374272"/>
            <a:ext cx="4975200" cy="759327"/>
          </a:xfrm>
          <a:prstGeom prst="rect">
            <a:avLst/>
          </a:prstGeom>
        </p:spPr>
        <p:txBody>
          <a:bodyPr anchor="b">
            <a:normAutofit/>
          </a:bodyPr>
          <a:lstStyle>
            <a:lvl1pPr>
              <a:defRPr sz="4000" baseline="0"/>
            </a:lvl1pPr>
          </a:lstStyle>
          <a:p>
            <a:r>
              <a:rPr lang="en-US"/>
              <a:t>Big Bold Heading</a:t>
            </a:r>
            <a:endParaRPr lang="en-US" dirty="0"/>
          </a:p>
        </p:txBody>
      </p:sp>
      <p:sp>
        <p:nvSpPr>
          <p:cNvPr id="4" name="Text Placeholder 2"/>
          <p:cNvSpPr>
            <a:spLocks noGrp="1"/>
          </p:cNvSpPr>
          <p:nvPr>
            <p:ph type="body" idx="1" hasCustomPrompt="1"/>
          </p:nvPr>
        </p:nvSpPr>
        <p:spPr>
          <a:xfrm>
            <a:off x="1152692" y="2305342"/>
            <a:ext cx="4975200" cy="3213141"/>
          </a:xfrm>
          <a:prstGeom prst="rect">
            <a:avLst/>
          </a:prstGeom>
        </p:spPr>
        <p:txBody>
          <a:bodyPr>
            <a:normAutofit/>
          </a:bodyPr>
          <a:lstStyle>
            <a:lvl1pPr marL="0" marR="0" indent="0" algn="just" defTabSz="914400" rtl="0" eaLnBrk="1" fontAlgn="auto" latinLnBrk="0" hangingPunct="1">
              <a:lnSpc>
                <a:spcPct val="90000"/>
              </a:lnSpc>
              <a:spcBef>
                <a:spcPts val="1000"/>
              </a:spcBef>
              <a:spcAft>
                <a:spcPts val="0"/>
              </a:spcAft>
              <a:buClrTx/>
              <a:buSzTx/>
              <a:buFont typeface="Arial"/>
              <a:buNone/>
              <a:tabLst/>
              <a:defRPr sz="1400"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marL="0" indent="0">
              <a:buNone/>
            </a:pPr>
            <a:r>
              <a:rPr lang="en-US" sz="1200" dirty="0">
                <a:solidFill>
                  <a:schemeClr val="bg1">
                    <a:alpha val="90000"/>
                  </a:schemeClr>
                </a:solidFill>
                <a:latin typeface="Roboto" charset="0"/>
                <a:ea typeface="Roboto" charset="0"/>
                <a:cs typeface="Roboto" charset="0"/>
              </a:rPr>
              <a:t>Lorem Ipsum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popularized in the 1960s with the release of Letterset sheets containing Lorem Ipsum passages, and more recently with desktop publishing software like Aldus PageMaker including versions of Lorem Ipsum.</a:t>
            </a:r>
          </a:p>
          <a:p>
            <a:pPr marL="0" indent="0">
              <a:buNone/>
            </a:pPr>
            <a:r>
              <a:rPr lang="en-US" sz="1200" dirty="0">
                <a:solidFill>
                  <a:schemeClr val="bg1">
                    <a:alpha val="90000"/>
                  </a:schemeClr>
                </a:solidFill>
                <a:latin typeface="Roboto" charset="0"/>
                <a:ea typeface="Roboto" charset="0"/>
                <a:cs typeface="Roboto" charset="0"/>
              </a:rPr>
              <a:t> It is a long established fact that a reader will be distracted by the readable content of a page when looking at its layout. The point of using Lorem Ipsum is that it has a more-or-less normal distribution of letters, as opposed to using 'Content here, content here', making it look like readable English. Many desktop publishing packages and web page editors now use Lorem Ipsum as their default model text, and a search for 'lorem ipsum' will uncover many web sites still in their infancy.</a:t>
            </a:r>
          </a:p>
        </p:txBody>
      </p:sp>
      <p:sp>
        <p:nvSpPr>
          <p:cNvPr id="5" name="Text Placeholder 2"/>
          <p:cNvSpPr>
            <a:spLocks noGrp="1"/>
          </p:cNvSpPr>
          <p:nvPr>
            <p:ph type="body" idx="10" hasCustomPrompt="1"/>
          </p:nvPr>
        </p:nvSpPr>
        <p:spPr>
          <a:xfrm>
            <a:off x="7906418" y="1700980"/>
            <a:ext cx="2986171" cy="512204"/>
          </a:xfrm>
          <a:prstGeom prst="rect">
            <a:avLst/>
          </a:prstGeo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a:buNone/>
              <a:tabLst/>
              <a:defRPr sz="1200" b="0" i="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marL="0" indent="0">
              <a:buNone/>
            </a:pPr>
            <a:r>
              <a:rPr lang="en-US" sz="1200" dirty="0">
                <a:solidFill>
                  <a:schemeClr val="bg1">
                    <a:alpha val="90000"/>
                  </a:schemeClr>
                </a:solidFill>
                <a:latin typeface="Roboto" charset="0"/>
                <a:ea typeface="Roboto" charset="0"/>
                <a:cs typeface="Roboto" charset="0"/>
              </a:rPr>
              <a:t>Lorem Ipsum is simply dummy text of the printing and typesetting industry.</a:t>
            </a:r>
          </a:p>
        </p:txBody>
      </p:sp>
      <p:sp>
        <p:nvSpPr>
          <p:cNvPr id="6" name="Text Placeholder 2"/>
          <p:cNvSpPr>
            <a:spLocks noGrp="1"/>
          </p:cNvSpPr>
          <p:nvPr>
            <p:ph type="body" idx="11" hasCustomPrompt="1"/>
          </p:nvPr>
        </p:nvSpPr>
        <p:spPr>
          <a:xfrm>
            <a:off x="7906418" y="1374272"/>
            <a:ext cx="2986821" cy="302487"/>
          </a:xfrm>
          <a:prstGeom prst="rect">
            <a:avLst/>
          </a:prstGeo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a:buNone/>
              <a:tabLst/>
              <a:defRPr sz="1600" b="1" i="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marL="0" indent="0">
              <a:buNone/>
            </a:pPr>
            <a:r>
              <a:rPr lang="en-US" sz="1200" dirty="0">
                <a:solidFill>
                  <a:schemeClr val="bg1">
                    <a:alpha val="90000"/>
                  </a:schemeClr>
                </a:solidFill>
                <a:latin typeface="Roboto" charset="0"/>
                <a:ea typeface="Roboto" charset="0"/>
                <a:cs typeface="Roboto" charset="0"/>
              </a:rPr>
              <a:t>Title</a:t>
            </a:r>
          </a:p>
          <a:p>
            <a:pPr marL="0" indent="0">
              <a:buNone/>
            </a:pPr>
            <a:endParaRPr lang="en-US" sz="1200" dirty="0">
              <a:solidFill>
                <a:schemeClr val="bg1">
                  <a:alpha val="90000"/>
                </a:schemeClr>
              </a:solidFill>
              <a:latin typeface="Roboto" charset="0"/>
              <a:ea typeface="Roboto" charset="0"/>
              <a:cs typeface="Roboto" charset="0"/>
            </a:endParaRPr>
          </a:p>
        </p:txBody>
      </p:sp>
      <p:sp>
        <p:nvSpPr>
          <p:cNvPr id="7" name="Text Placeholder 2"/>
          <p:cNvSpPr>
            <a:spLocks noGrp="1"/>
          </p:cNvSpPr>
          <p:nvPr>
            <p:ph type="body" idx="12" hasCustomPrompt="1"/>
          </p:nvPr>
        </p:nvSpPr>
        <p:spPr>
          <a:xfrm>
            <a:off x="7906418" y="2904138"/>
            <a:ext cx="2986171" cy="512204"/>
          </a:xfrm>
          <a:prstGeom prst="rect">
            <a:avLst/>
          </a:prstGeo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a:buNone/>
              <a:tabLst/>
              <a:defRPr sz="1200" b="0" i="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marL="0" indent="0">
              <a:buNone/>
            </a:pPr>
            <a:r>
              <a:rPr lang="en-US" sz="1200" dirty="0">
                <a:solidFill>
                  <a:schemeClr val="bg1">
                    <a:alpha val="90000"/>
                  </a:schemeClr>
                </a:solidFill>
                <a:latin typeface="Roboto" charset="0"/>
                <a:ea typeface="Roboto" charset="0"/>
                <a:cs typeface="Roboto" charset="0"/>
              </a:rPr>
              <a:t>Lorem Ipsum is simply dummy text of the printing and typesetting industry.</a:t>
            </a:r>
          </a:p>
        </p:txBody>
      </p:sp>
      <p:sp>
        <p:nvSpPr>
          <p:cNvPr id="8" name="Text Placeholder 2"/>
          <p:cNvSpPr>
            <a:spLocks noGrp="1"/>
          </p:cNvSpPr>
          <p:nvPr>
            <p:ph type="body" idx="13" hasCustomPrompt="1"/>
          </p:nvPr>
        </p:nvSpPr>
        <p:spPr>
          <a:xfrm>
            <a:off x="7906418" y="2577430"/>
            <a:ext cx="2986821" cy="302487"/>
          </a:xfrm>
          <a:prstGeom prst="rect">
            <a:avLst/>
          </a:prstGeo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a:buNone/>
              <a:tabLst/>
              <a:defRPr sz="1600" b="1" i="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marL="0" indent="0">
              <a:buNone/>
            </a:pPr>
            <a:r>
              <a:rPr lang="en-US" sz="1200" dirty="0">
                <a:solidFill>
                  <a:schemeClr val="bg1">
                    <a:alpha val="90000"/>
                  </a:schemeClr>
                </a:solidFill>
                <a:latin typeface="Roboto" charset="0"/>
                <a:ea typeface="Roboto" charset="0"/>
                <a:cs typeface="Roboto" charset="0"/>
              </a:rPr>
              <a:t>Title</a:t>
            </a:r>
          </a:p>
          <a:p>
            <a:pPr marL="0" indent="0">
              <a:buNone/>
            </a:pPr>
            <a:endParaRPr lang="en-US" sz="1200" dirty="0">
              <a:solidFill>
                <a:schemeClr val="bg1">
                  <a:alpha val="90000"/>
                </a:schemeClr>
              </a:solidFill>
              <a:latin typeface="Roboto" charset="0"/>
              <a:ea typeface="Roboto" charset="0"/>
              <a:cs typeface="Roboto" charset="0"/>
            </a:endParaRPr>
          </a:p>
        </p:txBody>
      </p:sp>
      <p:sp>
        <p:nvSpPr>
          <p:cNvPr id="9" name="Picture Placeholder 2"/>
          <p:cNvSpPr>
            <a:spLocks noGrp="1"/>
          </p:cNvSpPr>
          <p:nvPr>
            <p:ph type="pic" idx="15" hasCustomPrompt="1"/>
          </p:nvPr>
        </p:nvSpPr>
        <p:spPr>
          <a:xfrm>
            <a:off x="7134854" y="1374272"/>
            <a:ext cx="562360" cy="562360"/>
          </a:xfrm>
          <a:prstGeom prst="rect">
            <a:avLst/>
          </a:prstGeom>
        </p:spPr>
        <p:txBody>
          <a:bodyPr>
            <a:normAutofit/>
          </a:bodyPr>
          <a:lstStyle>
            <a:lvl1pPr marL="0" indent="0" algn="ctr">
              <a:buNone/>
              <a:defRPr sz="1300" b="1"/>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Icon</a:t>
            </a:r>
          </a:p>
        </p:txBody>
      </p:sp>
      <p:sp>
        <p:nvSpPr>
          <p:cNvPr id="10" name="Picture Placeholder 2"/>
          <p:cNvSpPr>
            <a:spLocks noGrp="1"/>
          </p:cNvSpPr>
          <p:nvPr>
            <p:ph type="pic" idx="16" hasCustomPrompt="1"/>
          </p:nvPr>
        </p:nvSpPr>
        <p:spPr>
          <a:xfrm>
            <a:off x="7134854" y="2577430"/>
            <a:ext cx="562360" cy="562360"/>
          </a:xfrm>
          <a:prstGeom prst="rect">
            <a:avLst/>
          </a:prstGeom>
        </p:spPr>
        <p:txBody>
          <a:bodyPr>
            <a:normAutofit/>
          </a:bodyPr>
          <a:lstStyle>
            <a:lvl1pPr marL="0" indent="0" algn="ctr">
              <a:buNone/>
              <a:defRPr sz="1300" b="1"/>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Icon</a:t>
            </a:r>
          </a:p>
        </p:txBody>
      </p:sp>
      <p:sp>
        <p:nvSpPr>
          <p:cNvPr id="11" name="Text Placeholder 2"/>
          <p:cNvSpPr>
            <a:spLocks noGrp="1"/>
          </p:cNvSpPr>
          <p:nvPr>
            <p:ph type="body" idx="17" hasCustomPrompt="1"/>
          </p:nvPr>
        </p:nvSpPr>
        <p:spPr>
          <a:xfrm>
            <a:off x="7906418" y="4059223"/>
            <a:ext cx="2986171" cy="512204"/>
          </a:xfrm>
          <a:prstGeom prst="rect">
            <a:avLst/>
          </a:prstGeo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a:buNone/>
              <a:tabLst/>
              <a:defRPr sz="1200" b="0" i="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marL="0" indent="0">
              <a:buNone/>
            </a:pPr>
            <a:r>
              <a:rPr lang="en-US" sz="1200" dirty="0">
                <a:solidFill>
                  <a:schemeClr val="bg1">
                    <a:alpha val="90000"/>
                  </a:schemeClr>
                </a:solidFill>
                <a:latin typeface="Roboto" charset="0"/>
                <a:ea typeface="Roboto" charset="0"/>
                <a:cs typeface="Roboto" charset="0"/>
              </a:rPr>
              <a:t>Lorem Ipsum is simply dummy text of the printing and typesetting industry.</a:t>
            </a:r>
          </a:p>
        </p:txBody>
      </p:sp>
      <p:sp>
        <p:nvSpPr>
          <p:cNvPr id="12" name="Text Placeholder 2"/>
          <p:cNvSpPr>
            <a:spLocks noGrp="1"/>
          </p:cNvSpPr>
          <p:nvPr>
            <p:ph type="body" idx="18" hasCustomPrompt="1"/>
          </p:nvPr>
        </p:nvSpPr>
        <p:spPr>
          <a:xfrm>
            <a:off x="7906418" y="3732515"/>
            <a:ext cx="2986821" cy="302487"/>
          </a:xfrm>
          <a:prstGeom prst="rect">
            <a:avLst/>
          </a:prstGeo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a:buNone/>
              <a:tabLst/>
              <a:defRPr sz="1600" b="1" i="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marL="0" indent="0">
              <a:buNone/>
            </a:pPr>
            <a:r>
              <a:rPr lang="en-US" sz="1200" dirty="0">
                <a:solidFill>
                  <a:schemeClr val="bg1">
                    <a:alpha val="90000"/>
                  </a:schemeClr>
                </a:solidFill>
                <a:latin typeface="Roboto" charset="0"/>
                <a:ea typeface="Roboto" charset="0"/>
                <a:cs typeface="Roboto" charset="0"/>
              </a:rPr>
              <a:t>Title</a:t>
            </a:r>
          </a:p>
          <a:p>
            <a:pPr marL="0" indent="0">
              <a:buNone/>
            </a:pPr>
            <a:endParaRPr lang="en-US" sz="1200" dirty="0">
              <a:solidFill>
                <a:schemeClr val="bg1">
                  <a:alpha val="90000"/>
                </a:schemeClr>
              </a:solidFill>
              <a:latin typeface="Roboto" charset="0"/>
              <a:ea typeface="Roboto" charset="0"/>
              <a:cs typeface="Roboto" charset="0"/>
            </a:endParaRPr>
          </a:p>
        </p:txBody>
      </p:sp>
      <p:sp>
        <p:nvSpPr>
          <p:cNvPr id="15" name="Picture Placeholder 2"/>
          <p:cNvSpPr>
            <a:spLocks noGrp="1"/>
          </p:cNvSpPr>
          <p:nvPr>
            <p:ph type="pic" idx="21" hasCustomPrompt="1"/>
          </p:nvPr>
        </p:nvSpPr>
        <p:spPr>
          <a:xfrm>
            <a:off x="7134854" y="3732515"/>
            <a:ext cx="562360" cy="562360"/>
          </a:xfrm>
          <a:prstGeom prst="rect">
            <a:avLst/>
          </a:prstGeom>
        </p:spPr>
        <p:txBody>
          <a:bodyPr>
            <a:normAutofit/>
          </a:bodyPr>
          <a:lstStyle>
            <a:lvl1pPr marL="0" indent="0" algn="ctr">
              <a:buNone/>
              <a:defRPr sz="1300" b="1"/>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Icon</a:t>
            </a:r>
          </a:p>
        </p:txBody>
      </p:sp>
    </p:spTree>
    <p:extLst>
      <p:ext uri="{BB962C8B-B14F-4D97-AF65-F5344CB8AC3E}">
        <p14:creationId xmlns:p14="http://schemas.microsoft.com/office/powerpoint/2010/main" val="49170925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Heading with 3 Poi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5292" y="466344"/>
            <a:ext cx="5400575" cy="1224344"/>
          </a:xfrm>
        </p:spPr>
        <p:txBody>
          <a:bodyPr/>
          <a:lstStyle/>
          <a:p>
            <a:r>
              <a:rPr lang="en-US" dirty="0"/>
              <a:t>Heading</a:t>
            </a:r>
          </a:p>
        </p:txBody>
      </p:sp>
      <p:sp>
        <p:nvSpPr>
          <p:cNvPr id="6" name="Полилиния 10"/>
          <p:cNvSpPr/>
          <p:nvPr userDrawn="1"/>
        </p:nvSpPr>
        <p:spPr>
          <a:xfrm rot="5400000" flipH="1">
            <a:off x="8304814" y="-1224700"/>
            <a:ext cx="2662486" cy="5111885"/>
          </a:xfrm>
          <a:custGeom>
            <a:avLst/>
            <a:gdLst>
              <a:gd name="connsiteX0" fmla="*/ 7703250 w 7703250"/>
              <a:gd name="connsiteY0" fmla="*/ 0 h 14789986"/>
              <a:gd name="connsiteX1" fmla="*/ 7703250 w 7703250"/>
              <a:gd name="connsiteY1" fmla="*/ 14789986 h 14789986"/>
              <a:gd name="connsiteX2" fmla="*/ 1336545 w 7703250"/>
              <a:gd name="connsiteY2" fmla="*/ 8423282 h 14789986"/>
              <a:gd name="connsiteX3" fmla="*/ 1336545 w 7703250"/>
              <a:gd name="connsiteY3" fmla="*/ 1969881 h 14789986"/>
              <a:gd name="connsiteX4" fmla="*/ 3306428 w 7703250"/>
              <a:gd name="connsiteY4" fmla="*/ 0 h 14789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03250" h="14789986">
                <a:moveTo>
                  <a:pt x="7703250" y="0"/>
                </a:moveTo>
                <a:lnTo>
                  <a:pt x="7703250" y="14789986"/>
                </a:lnTo>
                <a:lnTo>
                  <a:pt x="1336545" y="8423282"/>
                </a:lnTo>
                <a:cubicBezTo>
                  <a:pt x="-445514" y="6641226"/>
                  <a:pt x="-445514" y="3751940"/>
                  <a:pt x="1336545" y="1969881"/>
                </a:cubicBezTo>
                <a:lnTo>
                  <a:pt x="3306428" y="0"/>
                </a:lnTo>
                <a:close/>
              </a:path>
            </a:pathLst>
          </a:custGeom>
          <a:solidFill>
            <a:schemeClr val="bg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ru-RU" dirty="0"/>
          </a:p>
        </p:txBody>
      </p:sp>
      <p:sp>
        <p:nvSpPr>
          <p:cNvPr id="7" name="Text Placeholder 2"/>
          <p:cNvSpPr>
            <a:spLocks noGrp="1"/>
          </p:cNvSpPr>
          <p:nvPr>
            <p:ph type="body" idx="11" hasCustomPrompt="1"/>
          </p:nvPr>
        </p:nvSpPr>
        <p:spPr>
          <a:xfrm>
            <a:off x="8189316" y="845092"/>
            <a:ext cx="2791883" cy="1817394"/>
          </a:xfrm>
          <a:prstGeom prst="rect">
            <a:avLst/>
          </a:prstGeom>
        </p:spPr>
        <p:txBody>
          <a:bodyPr>
            <a:normAutofit/>
          </a:bodyPr>
          <a:lstStyle>
            <a:lvl1pPr marL="0" marR="0" indent="0" algn="just" defTabSz="914400" rtl="0" eaLnBrk="1" fontAlgn="auto" latinLnBrk="0" hangingPunct="1">
              <a:lnSpc>
                <a:spcPct val="90000"/>
              </a:lnSpc>
              <a:spcBef>
                <a:spcPts val="1000"/>
              </a:spcBef>
              <a:spcAft>
                <a:spcPts val="0"/>
              </a:spcAft>
              <a:buClrTx/>
              <a:buSzTx/>
              <a:buFont typeface="Arial"/>
              <a:buNone/>
              <a:tabLst/>
              <a:defRPr sz="1200" b="0" i="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marL="0" indent="0">
              <a:buNone/>
            </a:pPr>
            <a:r>
              <a:rPr lang="en-US" sz="1200" dirty="0">
                <a:solidFill>
                  <a:schemeClr val="bg1">
                    <a:alpha val="90000"/>
                  </a:schemeClr>
                </a:solidFill>
                <a:latin typeface="Roboto" charset="0"/>
                <a:ea typeface="Roboto" charset="0"/>
                <a:cs typeface="Roboto" charset="0"/>
              </a:rPr>
              <a:t>Lorem Ipsum is simply dummy text of the printing and typesetting </a:t>
            </a:r>
            <a:r>
              <a:rPr lang="en-US" sz="1200">
                <a:solidFill>
                  <a:schemeClr val="bg1">
                    <a:alpha val="90000"/>
                  </a:schemeClr>
                </a:solidFill>
                <a:latin typeface="Roboto" charset="0"/>
                <a:ea typeface="Roboto" charset="0"/>
                <a:cs typeface="Roboto" charset="0"/>
              </a:rPr>
              <a:t>industry.</a:t>
            </a:r>
            <a:endParaRPr lang="en-US" sz="1200" dirty="0">
              <a:solidFill>
                <a:schemeClr val="bg1">
                  <a:alpha val="90000"/>
                </a:schemeClr>
              </a:solidFill>
              <a:latin typeface="Roboto" charset="0"/>
              <a:ea typeface="Roboto" charset="0"/>
              <a:cs typeface="Roboto" charset="0"/>
            </a:endParaRPr>
          </a:p>
        </p:txBody>
      </p:sp>
      <p:grpSp>
        <p:nvGrpSpPr>
          <p:cNvPr id="8" name="Group 7"/>
          <p:cNvGrpSpPr/>
          <p:nvPr userDrawn="1"/>
        </p:nvGrpSpPr>
        <p:grpSpPr>
          <a:xfrm>
            <a:off x="619580" y="3167680"/>
            <a:ext cx="347666" cy="342704"/>
            <a:chOff x="946501" y="3037018"/>
            <a:chExt cx="347666" cy="342704"/>
          </a:xfrm>
        </p:grpSpPr>
        <p:sp>
          <p:nvSpPr>
            <p:cNvPr id="9" name="Oval 8"/>
            <p:cNvSpPr/>
            <p:nvPr/>
          </p:nvSpPr>
          <p:spPr>
            <a:xfrm>
              <a:off x="946501" y="3037018"/>
              <a:ext cx="325182" cy="3251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ontent Placeholder 2"/>
            <p:cNvSpPr txBox="1">
              <a:spLocks/>
            </p:cNvSpPr>
            <p:nvPr/>
          </p:nvSpPr>
          <p:spPr>
            <a:xfrm>
              <a:off x="968986" y="3074628"/>
              <a:ext cx="325181" cy="30509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1200" b="1" dirty="0">
                  <a:solidFill>
                    <a:srgbClr val="1E557B"/>
                  </a:solidFill>
                  <a:latin typeface="Roboto" charset="0"/>
                  <a:ea typeface="Roboto" charset="0"/>
                  <a:cs typeface="Roboto" charset="0"/>
                </a:rPr>
                <a:t>1.</a:t>
              </a:r>
            </a:p>
          </p:txBody>
        </p:sp>
      </p:grpSp>
      <p:grpSp>
        <p:nvGrpSpPr>
          <p:cNvPr id="11" name="Group 10"/>
          <p:cNvGrpSpPr/>
          <p:nvPr userDrawn="1"/>
        </p:nvGrpSpPr>
        <p:grpSpPr>
          <a:xfrm>
            <a:off x="7748513" y="912824"/>
            <a:ext cx="347666" cy="342704"/>
            <a:chOff x="946501" y="3037018"/>
            <a:chExt cx="347666" cy="342704"/>
          </a:xfrm>
        </p:grpSpPr>
        <p:sp>
          <p:nvSpPr>
            <p:cNvPr id="12" name="Oval 11"/>
            <p:cNvSpPr/>
            <p:nvPr/>
          </p:nvSpPr>
          <p:spPr>
            <a:xfrm>
              <a:off x="946501" y="3037018"/>
              <a:ext cx="325182" cy="3251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ontent Placeholder 2"/>
            <p:cNvSpPr txBox="1">
              <a:spLocks/>
            </p:cNvSpPr>
            <p:nvPr/>
          </p:nvSpPr>
          <p:spPr>
            <a:xfrm>
              <a:off x="968986" y="3074628"/>
              <a:ext cx="325181" cy="30509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1200" b="1" dirty="0">
                  <a:solidFill>
                    <a:srgbClr val="1E557B"/>
                  </a:solidFill>
                  <a:latin typeface="Roboto" charset="0"/>
                  <a:ea typeface="Roboto" charset="0"/>
                  <a:cs typeface="Roboto" charset="0"/>
                </a:rPr>
                <a:t>2.</a:t>
              </a:r>
            </a:p>
          </p:txBody>
        </p:sp>
      </p:grpSp>
      <p:grpSp>
        <p:nvGrpSpPr>
          <p:cNvPr id="14" name="Group 13"/>
          <p:cNvGrpSpPr/>
          <p:nvPr userDrawn="1"/>
        </p:nvGrpSpPr>
        <p:grpSpPr>
          <a:xfrm>
            <a:off x="6661915" y="4844556"/>
            <a:ext cx="347666" cy="342704"/>
            <a:chOff x="946501" y="3037018"/>
            <a:chExt cx="347666" cy="342704"/>
          </a:xfrm>
        </p:grpSpPr>
        <p:sp>
          <p:nvSpPr>
            <p:cNvPr id="15" name="Oval 14"/>
            <p:cNvSpPr/>
            <p:nvPr/>
          </p:nvSpPr>
          <p:spPr>
            <a:xfrm>
              <a:off x="946501" y="3037018"/>
              <a:ext cx="325182" cy="3251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Content Placeholder 2"/>
            <p:cNvSpPr txBox="1">
              <a:spLocks/>
            </p:cNvSpPr>
            <p:nvPr/>
          </p:nvSpPr>
          <p:spPr>
            <a:xfrm>
              <a:off x="968986" y="3074628"/>
              <a:ext cx="325181" cy="30509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1200" b="1" dirty="0">
                  <a:solidFill>
                    <a:srgbClr val="1E557B"/>
                  </a:solidFill>
                  <a:latin typeface="Roboto" charset="0"/>
                  <a:ea typeface="Roboto" charset="0"/>
                  <a:cs typeface="Roboto" charset="0"/>
                </a:rPr>
                <a:t>3.</a:t>
              </a:r>
            </a:p>
          </p:txBody>
        </p:sp>
      </p:grpSp>
      <p:sp>
        <p:nvSpPr>
          <p:cNvPr id="18" name="Text Placeholder 2"/>
          <p:cNvSpPr>
            <a:spLocks noGrp="1"/>
          </p:cNvSpPr>
          <p:nvPr>
            <p:ph type="body" idx="12" hasCustomPrompt="1"/>
          </p:nvPr>
        </p:nvSpPr>
        <p:spPr>
          <a:xfrm>
            <a:off x="1051027" y="3096847"/>
            <a:ext cx="2791883" cy="1817394"/>
          </a:xfrm>
          <a:prstGeom prst="rect">
            <a:avLst/>
          </a:prstGeom>
        </p:spPr>
        <p:txBody>
          <a:bodyPr>
            <a:normAutofit/>
          </a:bodyPr>
          <a:lstStyle>
            <a:lvl1pPr marL="0" marR="0" indent="0" algn="just" defTabSz="914400" rtl="0" eaLnBrk="1" fontAlgn="auto" latinLnBrk="0" hangingPunct="1">
              <a:lnSpc>
                <a:spcPct val="90000"/>
              </a:lnSpc>
              <a:spcBef>
                <a:spcPts val="1000"/>
              </a:spcBef>
              <a:spcAft>
                <a:spcPts val="0"/>
              </a:spcAft>
              <a:buClrTx/>
              <a:buSzTx/>
              <a:buFont typeface="Arial"/>
              <a:buNone/>
              <a:tabLst/>
              <a:defRPr sz="1200" b="0" i="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marL="0" indent="0">
              <a:buNone/>
            </a:pPr>
            <a:r>
              <a:rPr lang="en-US" sz="1200" dirty="0">
                <a:solidFill>
                  <a:schemeClr val="bg1">
                    <a:alpha val="90000"/>
                  </a:schemeClr>
                </a:solidFill>
                <a:latin typeface="Roboto" charset="0"/>
                <a:ea typeface="Roboto" charset="0"/>
                <a:cs typeface="Roboto" charset="0"/>
              </a:rPr>
              <a:t>Lorem Ipsum is simply dummy text of the printing and typesetting industry.</a:t>
            </a:r>
          </a:p>
        </p:txBody>
      </p:sp>
      <p:sp>
        <p:nvSpPr>
          <p:cNvPr id="21" name="Text Placeholder 2"/>
          <p:cNvSpPr>
            <a:spLocks noGrp="1"/>
          </p:cNvSpPr>
          <p:nvPr>
            <p:ph type="body" idx="13" hasCustomPrompt="1"/>
          </p:nvPr>
        </p:nvSpPr>
        <p:spPr>
          <a:xfrm>
            <a:off x="7130912" y="4765552"/>
            <a:ext cx="2791883" cy="1245781"/>
          </a:xfrm>
          <a:prstGeom prst="rect">
            <a:avLst/>
          </a:prstGeom>
        </p:spPr>
        <p:txBody>
          <a:bodyPr>
            <a:normAutofit/>
          </a:bodyPr>
          <a:lstStyle>
            <a:lvl1pPr marL="0" marR="0" indent="0" algn="just" defTabSz="914400" rtl="0" eaLnBrk="1" fontAlgn="auto" latinLnBrk="0" hangingPunct="1">
              <a:lnSpc>
                <a:spcPct val="90000"/>
              </a:lnSpc>
              <a:spcBef>
                <a:spcPts val="1000"/>
              </a:spcBef>
              <a:spcAft>
                <a:spcPts val="0"/>
              </a:spcAft>
              <a:buClrTx/>
              <a:buSzTx/>
              <a:buFont typeface="Arial"/>
              <a:buNone/>
              <a:tabLst/>
              <a:defRPr sz="1200" b="0" i="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marL="0" indent="0">
              <a:buNone/>
            </a:pPr>
            <a:r>
              <a:rPr lang="en-US" sz="1200" dirty="0">
                <a:solidFill>
                  <a:schemeClr val="bg1">
                    <a:alpha val="90000"/>
                  </a:schemeClr>
                </a:solidFill>
                <a:latin typeface="Roboto" charset="0"/>
                <a:ea typeface="Roboto" charset="0"/>
                <a:cs typeface="Roboto" charset="0"/>
              </a:rPr>
              <a:t>Lorem Ipsum is simply dummy text of the printing and typesetting industry.</a:t>
            </a:r>
          </a:p>
        </p:txBody>
      </p:sp>
    </p:spTree>
    <p:extLst>
      <p:ext uri="{BB962C8B-B14F-4D97-AF65-F5344CB8AC3E}">
        <p14:creationId xmlns:p14="http://schemas.microsoft.com/office/powerpoint/2010/main" val="116447433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Quote Slide 2">
    <p:bg>
      <p:bgPr>
        <a:solidFill>
          <a:srgbClr val="2F79A3"/>
        </a:solidFill>
        <a:effectLst/>
      </p:bgPr>
    </p:bg>
    <p:spTree>
      <p:nvGrpSpPr>
        <p:cNvPr id="1" name=""/>
        <p:cNvGrpSpPr/>
        <p:nvPr/>
      </p:nvGrpSpPr>
      <p:grpSpPr>
        <a:xfrm>
          <a:off x="0" y="0"/>
          <a:ext cx="0" cy="0"/>
          <a:chOff x="0" y="0"/>
          <a:chExt cx="0" cy="0"/>
        </a:xfrm>
      </p:grpSpPr>
      <p:sp>
        <p:nvSpPr>
          <p:cNvPr id="3" name="Полилиния 33"/>
          <p:cNvSpPr/>
          <p:nvPr userDrawn="1"/>
        </p:nvSpPr>
        <p:spPr>
          <a:xfrm>
            <a:off x="-1794652" y="0"/>
            <a:ext cx="7097708" cy="6858000"/>
          </a:xfrm>
          <a:custGeom>
            <a:avLst/>
            <a:gdLst>
              <a:gd name="connsiteX0" fmla="*/ 13852354 w 13852354"/>
              <a:gd name="connsiteY0" fmla="*/ 0 h 13717587"/>
              <a:gd name="connsiteX1" fmla="*/ 8917069 w 13852354"/>
              <a:gd name="connsiteY1" fmla="*/ 4935288 h 13717587"/>
              <a:gd name="connsiteX2" fmla="*/ 8917069 w 13852354"/>
              <a:gd name="connsiteY2" fmla="*/ 8842208 h 13717587"/>
              <a:gd name="connsiteX3" fmla="*/ 13792449 w 13852354"/>
              <a:gd name="connsiteY3" fmla="*/ 13717586 h 13717587"/>
              <a:gd name="connsiteX4" fmla="*/ 1 w 13852354"/>
              <a:gd name="connsiteY4" fmla="*/ 13717587 h 13717587"/>
              <a:gd name="connsiteX5" fmla="*/ 0 w 13852354"/>
              <a:gd name="connsiteY5" fmla="*/ 0 h 13717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52354" h="13717587">
                <a:moveTo>
                  <a:pt x="13852354" y="0"/>
                </a:moveTo>
                <a:lnTo>
                  <a:pt x="8917069" y="4935288"/>
                </a:lnTo>
                <a:cubicBezTo>
                  <a:pt x="7838205" y="6014152"/>
                  <a:pt x="7838204" y="7763341"/>
                  <a:pt x="8917069" y="8842208"/>
                </a:cubicBezTo>
                <a:lnTo>
                  <a:pt x="13792449" y="13717586"/>
                </a:lnTo>
                <a:lnTo>
                  <a:pt x="1" y="13717587"/>
                </a:lnTo>
                <a:lnTo>
                  <a:pt x="0" y="0"/>
                </a:lnTo>
                <a:close/>
              </a:path>
            </a:pathLst>
          </a:custGeom>
          <a:solidFill>
            <a:schemeClr val="bg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ru-RU"/>
          </a:p>
        </p:txBody>
      </p:sp>
      <p:sp>
        <p:nvSpPr>
          <p:cNvPr id="4" name="Title 1"/>
          <p:cNvSpPr>
            <a:spLocks noGrp="1"/>
          </p:cNvSpPr>
          <p:nvPr>
            <p:ph type="title" hasCustomPrompt="1"/>
          </p:nvPr>
        </p:nvSpPr>
        <p:spPr>
          <a:xfrm>
            <a:off x="831850" y="2662988"/>
            <a:ext cx="10515600" cy="1190317"/>
          </a:xfrm>
          <a:prstGeom prst="rect">
            <a:avLst/>
          </a:prstGeom>
        </p:spPr>
        <p:txBody>
          <a:bodyPr anchor="b">
            <a:normAutofit/>
          </a:bodyPr>
          <a:lstStyle>
            <a:lvl1pPr algn="r">
              <a:defRPr sz="3500" b="0" i="1" baseline="0"/>
            </a:lvl1pPr>
          </a:lstStyle>
          <a:p>
            <a:r>
              <a:rPr lang="en-US" dirty="0"/>
              <a:t>“Edit this text and include</a:t>
            </a:r>
            <a:br>
              <a:rPr lang="en-US" dirty="0"/>
            </a:br>
            <a:r>
              <a:rPr lang="en-US" dirty="0"/>
              <a:t>a quote of your choice”.</a:t>
            </a:r>
          </a:p>
        </p:txBody>
      </p:sp>
      <p:cxnSp>
        <p:nvCxnSpPr>
          <p:cNvPr id="5" name="Straight Connector 4"/>
          <p:cNvCxnSpPr/>
          <p:nvPr userDrawn="1"/>
        </p:nvCxnSpPr>
        <p:spPr>
          <a:xfrm>
            <a:off x="10567271" y="4087189"/>
            <a:ext cx="780179"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6738805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Heading and Paragraph">
    <p:spTree>
      <p:nvGrpSpPr>
        <p:cNvPr id="1" name=""/>
        <p:cNvGrpSpPr/>
        <p:nvPr/>
      </p:nvGrpSpPr>
      <p:grpSpPr>
        <a:xfrm>
          <a:off x="0" y="0"/>
          <a:ext cx="0" cy="0"/>
          <a:chOff x="0" y="0"/>
          <a:chExt cx="0" cy="0"/>
        </a:xfrm>
      </p:grpSpPr>
      <p:sp>
        <p:nvSpPr>
          <p:cNvPr id="3" name="Freeform 2"/>
          <p:cNvSpPr/>
          <p:nvPr userDrawn="1"/>
        </p:nvSpPr>
        <p:spPr>
          <a:xfrm flipH="1">
            <a:off x="8437708" y="-7495"/>
            <a:ext cx="3762530" cy="6872990"/>
          </a:xfrm>
          <a:custGeom>
            <a:avLst/>
            <a:gdLst>
              <a:gd name="connsiteX0" fmla="*/ 3762531 w 3762531"/>
              <a:gd name="connsiteY0" fmla="*/ 0 h 6872990"/>
              <a:gd name="connsiteX1" fmla="*/ 1349115 w 3762531"/>
              <a:gd name="connsiteY1" fmla="*/ 6872990 h 6872990"/>
              <a:gd name="connsiteX2" fmla="*/ 0 w 3762531"/>
              <a:gd name="connsiteY2" fmla="*/ 6858000 h 6872990"/>
              <a:gd name="connsiteX3" fmla="*/ 0 w 3762531"/>
              <a:gd name="connsiteY3" fmla="*/ 4834328 h 6872990"/>
              <a:gd name="connsiteX4" fmla="*/ 502170 w 3762531"/>
              <a:gd name="connsiteY4" fmla="*/ 5463915 h 6872990"/>
              <a:gd name="connsiteX5" fmla="*/ 2428406 w 3762531"/>
              <a:gd name="connsiteY5" fmla="*/ 7495 h 6872990"/>
              <a:gd name="connsiteX6" fmla="*/ 3755036 w 3762531"/>
              <a:gd name="connsiteY6" fmla="*/ 7495 h 6872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62531" h="6872990">
                <a:moveTo>
                  <a:pt x="3762531" y="0"/>
                </a:moveTo>
                <a:lnTo>
                  <a:pt x="1349115" y="6872990"/>
                </a:lnTo>
                <a:lnTo>
                  <a:pt x="0" y="6858000"/>
                </a:lnTo>
                <a:lnTo>
                  <a:pt x="0" y="4834328"/>
                </a:lnTo>
                <a:lnTo>
                  <a:pt x="502170" y="5463915"/>
                </a:lnTo>
                <a:lnTo>
                  <a:pt x="2428406" y="7495"/>
                </a:lnTo>
                <a:lnTo>
                  <a:pt x="3755036" y="7495"/>
                </a:lnTo>
              </a:path>
            </a:pathLst>
          </a:custGeom>
          <a:solidFill>
            <a:schemeClr val="bg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p:cNvSpPr>
            <a:spLocks noGrp="1"/>
          </p:cNvSpPr>
          <p:nvPr>
            <p:ph type="title" hasCustomPrompt="1"/>
          </p:nvPr>
        </p:nvSpPr>
        <p:spPr>
          <a:xfrm>
            <a:off x="831850" y="1625072"/>
            <a:ext cx="6703483" cy="440795"/>
          </a:xfrm>
          <a:prstGeom prst="rect">
            <a:avLst/>
          </a:prstGeom>
        </p:spPr>
        <p:txBody>
          <a:bodyPr anchor="b">
            <a:normAutofit/>
          </a:bodyPr>
          <a:lstStyle>
            <a:lvl1pPr>
              <a:defRPr sz="2200"/>
            </a:lvl1pPr>
          </a:lstStyle>
          <a:p>
            <a:r>
              <a:rPr lang="en-US" dirty="0"/>
              <a:t>Heading</a:t>
            </a:r>
          </a:p>
        </p:txBody>
      </p:sp>
      <p:sp>
        <p:nvSpPr>
          <p:cNvPr id="5" name="Text Placeholder 2"/>
          <p:cNvSpPr>
            <a:spLocks noGrp="1"/>
          </p:cNvSpPr>
          <p:nvPr>
            <p:ph type="body" idx="1" hasCustomPrompt="1"/>
          </p:nvPr>
        </p:nvSpPr>
        <p:spPr>
          <a:xfrm>
            <a:off x="831850" y="2540000"/>
            <a:ext cx="6703483" cy="3047999"/>
          </a:xfrm>
          <a:prstGeom prst="rect">
            <a:avLst/>
          </a:prstGeom>
        </p:spPr>
        <p:txBody>
          <a:bodyPr>
            <a:normAutofit/>
          </a:bodyPr>
          <a:lstStyle>
            <a:lvl1pPr marL="0" marR="0" indent="0" algn="just" defTabSz="914400" rtl="0" eaLnBrk="1" fontAlgn="auto" latinLnBrk="0" hangingPunct="1">
              <a:lnSpc>
                <a:spcPct val="90000"/>
              </a:lnSpc>
              <a:spcBef>
                <a:spcPts val="1000"/>
              </a:spcBef>
              <a:spcAft>
                <a:spcPts val="0"/>
              </a:spcAft>
              <a:buClrTx/>
              <a:buSzTx/>
              <a:buFont typeface="Arial"/>
              <a:buNone/>
              <a:tabLst/>
              <a:defRPr sz="1400"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marL="0" indent="0">
              <a:buNone/>
            </a:pPr>
            <a:r>
              <a:rPr lang="en-US" sz="1200" dirty="0">
                <a:solidFill>
                  <a:schemeClr val="bg1">
                    <a:alpha val="90000"/>
                  </a:schemeClr>
                </a:solidFill>
                <a:latin typeface="Roboto" charset="0"/>
                <a:ea typeface="Roboto" charset="0"/>
                <a:cs typeface="Roboto" charset="0"/>
              </a:rPr>
              <a:t>Lorem Ipsum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popularized in the 1960s with the release of Letterset sheets containing Lorem Ipsum passages, and more recently with desktop publishing software like Aldus PageMaker including versions of Lorem Ipsum.</a:t>
            </a:r>
          </a:p>
          <a:p>
            <a:pPr marL="0" indent="0" algn="just">
              <a:buNone/>
            </a:pPr>
            <a:r>
              <a:rPr lang="en-US" sz="1200" dirty="0">
                <a:solidFill>
                  <a:schemeClr val="bg1">
                    <a:alpha val="90000"/>
                  </a:schemeClr>
                </a:solidFill>
                <a:latin typeface="Roboto" charset="0"/>
                <a:ea typeface="Roboto" charset="0"/>
                <a:cs typeface="Roboto" charset="0"/>
              </a:rPr>
              <a:t>It is a long established fact that a reader will be distracted by the readable content of a page when looking at its layout. The point of using Lorem Ipsum is that it has a more-or-less normal distribution of letters, as opposed to using 'Content here, content here', making it look like readable English. Many desktop publishing packages and web page editors now use Lorem Ipsum as their default model text, and a search for 'lorem ipsum' will uncover many web sites still in their infancy. Various versions have evolved over the years, sometimes by accident, sometimes on purpose (injected humor and the like).</a:t>
            </a:r>
          </a:p>
        </p:txBody>
      </p:sp>
      <p:cxnSp>
        <p:nvCxnSpPr>
          <p:cNvPr id="6" name="Straight Connector 5"/>
          <p:cNvCxnSpPr/>
          <p:nvPr userDrawn="1"/>
        </p:nvCxnSpPr>
        <p:spPr>
          <a:xfrm flipH="1">
            <a:off x="831850" y="2302933"/>
            <a:ext cx="6703483" cy="0"/>
          </a:xfrm>
          <a:prstGeom prst="line">
            <a:avLst/>
          </a:prstGeom>
          <a:ln w="38100">
            <a:solidFill>
              <a:srgbClr val="35B2D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1786398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Quote Slide 3">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063750" y="2662988"/>
            <a:ext cx="8051800" cy="1190317"/>
          </a:xfrm>
          <a:prstGeom prst="rect">
            <a:avLst/>
          </a:prstGeom>
        </p:spPr>
        <p:txBody>
          <a:bodyPr anchor="b">
            <a:normAutofit/>
          </a:bodyPr>
          <a:lstStyle>
            <a:lvl1pPr algn="ctr">
              <a:defRPr sz="3500" b="1" i="1" baseline="0"/>
            </a:lvl1pPr>
          </a:lstStyle>
          <a:p>
            <a:r>
              <a:rPr lang="en-US" dirty="0"/>
              <a:t>“Edit this text and include</a:t>
            </a:r>
            <a:br>
              <a:rPr lang="en-US" dirty="0"/>
            </a:br>
            <a:r>
              <a:rPr lang="en-US" dirty="0"/>
              <a:t>a quote of your choice”.</a:t>
            </a:r>
          </a:p>
        </p:txBody>
      </p:sp>
      <p:sp>
        <p:nvSpPr>
          <p:cNvPr id="4" name="Rectangle 3"/>
          <p:cNvSpPr/>
          <p:nvPr userDrawn="1"/>
        </p:nvSpPr>
        <p:spPr>
          <a:xfrm>
            <a:off x="2063750" y="1791392"/>
            <a:ext cx="8064500" cy="3168650"/>
          </a:xfrm>
          <a:prstGeom prst="rect">
            <a:avLst/>
          </a:prstGeom>
          <a:noFill/>
          <a:ln w="38100">
            <a:solidFill>
              <a:srgbClr val="35B2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182051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4 Paragraphs and Numbers">
    <p:spTree>
      <p:nvGrpSpPr>
        <p:cNvPr id="1" name=""/>
        <p:cNvGrpSpPr/>
        <p:nvPr/>
      </p:nvGrpSpPr>
      <p:grpSpPr>
        <a:xfrm>
          <a:off x="0" y="0"/>
          <a:ext cx="0" cy="0"/>
          <a:chOff x="0" y="0"/>
          <a:chExt cx="0" cy="0"/>
        </a:xfrm>
      </p:grpSpPr>
      <p:sp>
        <p:nvSpPr>
          <p:cNvPr id="31" name="Title 1"/>
          <p:cNvSpPr>
            <a:spLocks noGrp="1"/>
          </p:cNvSpPr>
          <p:nvPr>
            <p:ph type="title" hasCustomPrompt="1"/>
          </p:nvPr>
        </p:nvSpPr>
        <p:spPr>
          <a:xfrm>
            <a:off x="475488" y="466344"/>
            <a:ext cx="11128052" cy="1224344"/>
          </a:xfrm>
        </p:spPr>
        <p:txBody>
          <a:bodyPr/>
          <a:lstStyle/>
          <a:p>
            <a:r>
              <a:rPr lang="en-US" dirty="0"/>
              <a:t>Heading</a:t>
            </a:r>
          </a:p>
        </p:txBody>
      </p:sp>
      <p:sp>
        <p:nvSpPr>
          <p:cNvPr id="32" name="Content Placeholder 2"/>
          <p:cNvSpPr>
            <a:spLocks noGrp="1"/>
          </p:cNvSpPr>
          <p:nvPr>
            <p:ph idx="1" hasCustomPrompt="1"/>
          </p:nvPr>
        </p:nvSpPr>
        <p:spPr>
          <a:xfrm>
            <a:off x="2385341" y="2208476"/>
            <a:ext cx="832104" cy="579246"/>
          </a:xfrm>
        </p:spPr>
        <p:txBody>
          <a:bodyPr>
            <a:normAutofit/>
          </a:bodyPr>
          <a:lstStyle>
            <a:lvl1pPr marL="0" indent="0" algn="r">
              <a:buNone/>
              <a:defRPr sz="4000" b="1"/>
            </a:lvl1pPr>
            <a:lvl2pPr marL="317500" indent="0">
              <a:buNone/>
              <a:defRPr/>
            </a:lvl2pPr>
            <a:lvl3pPr marL="625475" indent="0">
              <a:buNone/>
              <a:defRPr/>
            </a:lvl3pPr>
            <a:lvl4pPr marL="889000" indent="0">
              <a:buNone/>
              <a:defRPr/>
            </a:lvl4pPr>
            <a:lvl5pPr marL="1114425" indent="0">
              <a:buNone/>
              <a:defRPr/>
            </a:lvl5pPr>
          </a:lstStyle>
          <a:p>
            <a:pPr lvl="0"/>
            <a:r>
              <a:rPr lang="en-US" dirty="0"/>
              <a:t>01</a:t>
            </a:r>
          </a:p>
        </p:txBody>
      </p:sp>
      <p:sp>
        <p:nvSpPr>
          <p:cNvPr id="33" name="Полилиния 14"/>
          <p:cNvSpPr/>
          <p:nvPr userDrawn="1"/>
        </p:nvSpPr>
        <p:spPr>
          <a:xfrm>
            <a:off x="6791178" y="860"/>
            <a:ext cx="6090480" cy="6857140"/>
          </a:xfrm>
          <a:custGeom>
            <a:avLst/>
            <a:gdLst>
              <a:gd name="connsiteX0" fmla="*/ 1 w 10627592"/>
              <a:gd name="connsiteY0" fmla="*/ 0 h 11965375"/>
              <a:gd name="connsiteX1" fmla="*/ 5750559 w 10627592"/>
              <a:gd name="connsiteY1" fmla="*/ 0 h 11965375"/>
              <a:gd name="connsiteX2" fmla="*/ 9845777 w 10627592"/>
              <a:gd name="connsiteY2" fmla="*/ 4095219 h 11965375"/>
              <a:gd name="connsiteX3" fmla="*/ 9845777 w 10627592"/>
              <a:gd name="connsiteY3" fmla="*/ 7870156 h 11965375"/>
              <a:gd name="connsiteX4" fmla="*/ 5750559 w 10627592"/>
              <a:gd name="connsiteY4" fmla="*/ 11965375 h 11965375"/>
              <a:gd name="connsiteX5" fmla="*/ 0 w 10627592"/>
              <a:gd name="connsiteY5" fmla="*/ 11965375 h 11965375"/>
              <a:gd name="connsiteX6" fmla="*/ 4095218 w 10627592"/>
              <a:gd name="connsiteY6" fmla="*/ 7870156 h 11965375"/>
              <a:gd name="connsiteX7" fmla="*/ 4095219 w 10627592"/>
              <a:gd name="connsiteY7" fmla="*/ 4095219 h 11965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627592" h="11965375">
                <a:moveTo>
                  <a:pt x="1" y="0"/>
                </a:moveTo>
                <a:lnTo>
                  <a:pt x="5750559" y="0"/>
                </a:lnTo>
                <a:lnTo>
                  <a:pt x="9845777" y="4095219"/>
                </a:lnTo>
                <a:cubicBezTo>
                  <a:pt x="10888197" y="5137640"/>
                  <a:pt x="10888197" y="6827735"/>
                  <a:pt x="9845777" y="7870156"/>
                </a:cubicBezTo>
                <a:lnTo>
                  <a:pt x="5750559" y="11965375"/>
                </a:lnTo>
                <a:lnTo>
                  <a:pt x="0" y="11965375"/>
                </a:lnTo>
                <a:lnTo>
                  <a:pt x="4095218" y="7870156"/>
                </a:lnTo>
                <a:cubicBezTo>
                  <a:pt x="5137639" y="6827736"/>
                  <a:pt x="5137639" y="5137638"/>
                  <a:pt x="4095219" y="4095219"/>
                </a:cubicBezTo>
                <a:close/>
              </a:path>
            </a:pathLst>
          </a:custGeom>
          <a:solidFill>
            <a:schemeClr val="bg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ru-RU">
              <a:solidFill>
                <a:schemeClr val="bg1"/>
              </a:solidFill>
            </a:endParaRPr>
          </a:p>
        </p:txBody>
      </p:sp>
      <p:sp>
        <p:nvSpPr>
          <p:cNvPr id="34" name="Content Placeholder 2"/>
          <p:cNvSpPr>
            <a:spLocks noGrp="1"/>
          </p:cNvSpPr>
          <p:nvPr>
            <p:ph idx="13" hasCustomPrompt="1"/>
          </p:nvPr>
        </p:nvSpPr>
        <p:spPr>
          <a:xfrm>
            <a:off x="3217445" y="2216150"/>
            <a:ext cx="2597150" cy="322515"/>
          </a:xfrm>
        </p:spPr>
        <p:txBody>
          <a:bodyPr>
            <a:normAutofit/>
          </a:bodyPr>
          <a:lstStyle>
            <a:lvl1pPr marL="0" indent="0" algn="l">
              <a:buNone/>
              <a:defRPr sz="1200" b="1"/>
            </a:lvl1pPr>
            <a:lvl2pPr marL="317500" indent="0">
              <a:buNone/>
              <a:defRPr/>
            </a:lvl2pPr>
            <a:lvl3pPr marL="625475" indent="0">
              <a:buNone/>
              <a:defRPr/>
            </a:lvl3pPr>
            <a:lvl4pPr marL="889000" indent="0">
              <a:buNone/>
              <a:defRPr/>
            </a:lvl4pPr>
            <a:lvl5pPr marL="1114425" indent="0">
              <a:buNone/>
              <a:defRPr/>
            </a:lvl5pPr>
          </a:lstStyle>
          <a:p>
            <a:pPr lvl="0"/>
            <a:r>
              <a:rPr lang="en-US" dirty="0"/>
              <a:t>Title</a:t>
            </a:r>
          </a:p>
        </p:txBody>
      </p:sp>
      <p:sp>
        <p:nvSpPr>
          <p:cNvPr id="35" name="Content Placeholder 2"/>
          <p:cNvSpPr>
            <a:spLocks noGrp="1"/>
          </p:cNvSpPr>
          <p:nvPr>
            <p:ph idx="14" hasCustomPrompt="1"/>
          </p:nvPr>
        </p:nvSpPr>
        <p:spPr>
          <a:xfrm>
            <a:off x="3217445" y="2496133"/>
            <a:ext cx="2597206" cy="730567"/>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a:buNone/>
              <a:tabLst/>
              <a:defRPr sz="1200" b="0"/>
            </a:lvl1pPr>
            <a:lvl2pPr marL="317500" indent="0">
              <a:buNone/>
              <a:defRPr/>
            </a:lvl2pPr>
            <a:lvl3pPr marL="625475" indent="0">
              <a:buNone/>
              <a:defRPr/>
            </a:lvl3pPr>
            <a:lvl4pPr marL="889000" indent="0">
              <a:buNone/>
              <a:defRPr/>
            </a:lvl4pPr>
            <a:lvl5pPr marL="1114425" indent="0">
              <a:buNone/>
              <a:defRPr/>
            </a:lvl5pPr>
          </a:lstStyle>
          <a:p>
            <a:pPr marL="0" marR="0" lvl="0" indent="0" algn="l" defTabSz="914400" rtl="0" eaLnBrk="1" fontAlgn="auto" latinLnBrk="0" hangingPunct="1">
              <a:lnSpc>
                <a:spcPct val="90000"/>
              </a:lnSpc>
              <a:spcBef>
                <a:spcPts val="1000"/>
              </a:spcBef>
              <a:spcAft>
                <a:spcPts val="0"/>
              </a:spcAft>
              <a:buClrTx/>
              <a:buSzTx/>
              <a:buFont typeface="Arial"/>
              <a:buNone/>
              <a:tabLst/>
              <a:defRPr/>
            </a:pPr>
            <a:r>
              <a:rPr lang="en-US" sz="1200" dirty="0">
                <a:solidFill>
                  <a:schemeClr val="bg1">
                    <a:alpha val="90000"/>
                  </a:schemeClr>
                </a:solidFill>
                <a:latin typeface="Roboto" charset="0"/>
                <a:ea typeface="Roboto" charset="0"/>
                <a:cs typeface="Roboto" charset="0"/>
              </a:rPr>
              <a:t>Lorem Ipsum is simply dummy text of the printing and typesetting industry.</a:t>
            </a:r>
          </a:p>
          <a:p>
            <a:pPr lvl="0"/>
            <a:endParaRPr lang="en-US" dirty="0"/>
          </a:p>
        </p:txBody>
      </p:sp>
      <p:sp>
        <p:nvSpPr>
          <p:cNvPr id="36" name="Content Placeholder 2"/>
          <p:cNvSpPr>
            <a:spLocks noGrp="1"/>
          </p:cNvSpPr>
          <p:nvPr>
            <p:ph idx="15" hasCustomPrompt="1"/>
          </p:nvPr>
        </p:nvSpPr>
        <p:spPr>
          <a:xfrm>
            <a:off x="6227990" y="2216150"/>
            <a:ext cx="832104" cy="579246"/>
          </a:xfrm>
        </p:spPr>
        <p:txBody>
          <a:bodyPr>
            <a:normAutofit/>
          </a:bodyPr>
          <a:lstStyle>
            <a:lvl1pPr marL="0" indent="0" algn="r">
              <a:buNone/>
              <a:defRPr sz="4000" b="1"/>
            </a:lvl1pPr>
            <a:lvl2pPr marL="317500" indent="0">
              <a:buNone/>
              <a:defRPr/>
            </a:lvl2pPr>
            <a:lvl3pPr marL="625475" indent="0">
              <a:buNone/>
              <a:defRPr/>
            </a:lvl3pPr>
            <a:lvl4pPr marL="889000" indent="0">
              <a:buNone/>
              <a:defRPr/>
            </a:lvl4pPr>
            <a:lvl5pPr marL="1114425" indent="0">
              <a:buNone/>
              <a:defRPr/>
            </a:lvl5pPr>
          </a:lstStyle>
          <a:p>
            <a:pPr lvl="0"/>
            <a:r>
              <a:rPr lang="en-US" dirty="0"/>
              <a:t>03</a:t>
            </a:r>
          </a:p>
        </p:txBody>
      </p:sp>
      <p:sp>
        <p:nvSpPr>
          <p:cNvPr id="37" name="Content Placeholder 2"/>
          <p:cNvSpPr>
            <a:spLocks noGrp="1"/>
          </p:cNvSpPr>
          <p:nvPr>
            <p:ph idx="16" hasCustomPrompt="1"/>
          </p:nvPr>
        </p:nvSpPr>
        <p:spPr>
          <a:xfrm>
            <a:off x="7060094" y="2223824"/>
            <a:ext cx="2597150" cy="322515"/>
          </a:xfrm>
        </p:spPr>
        <p:txBody>
          <a:bodyPr>
            <a:normAutofit/>
          </a:bodyPr>
          <a:lstStyle>
            <a:lvl1pPr marL="0" indent="0" algn="l">
              <a:buNone/>
              <a:defRPr sz="1200" b="1"/>
            </a:lvl1pPr>
            <a:lvl2pPr marL="317500" indent="0">
              <a:buNone/>
              <a:defRPr/>
            </a:lvl2pPr>
            <a:lvl3pPr marL="625475" indent="0">
              <a:buNone/>
              <a:defRPr/>
            </a:lvl3pPr>
            <a:lvl4pPr marL="889000" indent="0">
              <a:buNone/>
              <a:defRPr/>
            </a:lvl4pPr>
            <a:lvl5pPr marL="1114425" indent="0">
              <a:buNone/>
              <a:defRPr/>
            </a:lvl5pPr>
          </a:lstStyle>
          <a:p>
            <a:pPr lvl="0"/>
            <a:r>
              <a:rPr lang="en-US" dirty="0"/>
              <a:t>Title</a:t>
            </a:r>
          </a:p>
        </p:txBody>
      </p:sp>
      <p:sp>
        <p:nvSpPr>
          <p:cNvPr id="38" name="Content Placeholder 2"/>
          <p:cNvSpPr>
            <a:spLocks noGrp="1"/>
          </p:cNvSpPr>
          <p:nvPr>
            <p:ph idx="17" hasCustomPrompt="1"/>
          </p:nvPr>
        </p:nvSpPr>
        <p:spPr>
          <a:xfrm>
            <a:off x="7060094" y="2503807"/>
            <a:ext cx="2597206" cy="730567"/>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a:buNone/>
              <a:tabLst/>
              <a:defRPr sz="1200" b="0"/>
            </a:lvl1pPr>
            <a:lvl2pPr marL="317500" indent="0">
              <a:buNone/>
              <a:defRPr/>
            </a:lvl2pPr>
            <a:lvl3pPr marL="625475" indent="0">
              <a:buNone/>
              <a:defRPr/>
            </a:lvl3pPr>
            <a:lvl4pPr marL="889000" indent="0">
              <a:buNone/>
              <a:defRPr/>
            </a:lvl4pPr>
            <a:lvl5pPr marL="1114425" indent="0">
              <a:buNone/>
              <a:defRPr/>
            </a:lvl5pPr>
          </a:lstStyle>
          <a:p>
            <a:pPr marL="0" marR="0" lvl="0" indent="0" algn="l" defTabSz="914400" rtl="0" eaLnBrk="1" fontAlgn="auto" latinLnBrk="0" hangingPunct="1">
              <a:lnSpc>
                <a:spcPct val="90000"/>
              </a:lnSpc>
              <a:spcBef>
                <a:spcPts val="1000"/>
              </a:spcBef>
              <a:spcAft>
                <a:spcPts val="0"/>
              </a:spcAft>
              <a:buClrTx/>
              <a:buSzTx/>
              <a:buFont typeface="Arial"/>
              <a:buNone/>
              <a:tabLst/>
              <a:defRPr/>
            </a:pPr>
            <a:r>
              <a:rPr lang="en-US" sz="1200" dirty="0">
                <a:solidFill>
                  <a:schemeClr val="bg1">
                    <a:alpha val="90000"/>
                  </a:schemeClr>
                </a:solidFill>
                <a:latin typeface="Roboto" charset="0"/>
                <a:ea typeface="Roboto" charset="0"/>
                <a:cs typeface="Roboto" charset="0"/>
              </a:rPr>
              <a:t>Lorem Ipsum is simply dummy text of the printing and typesetting industry.</a:t>
            </a:r>
          </a:p>
          <a:p>
            <a:pPr lvl="0"/>
            <a:endParaRPr lang="en-US" dirty="0"/>
          </a:p>
        </p:txBody>
      </p:sp>
      <p:sp>
        <p:nvSpPr>
          <p:cNvPr id="39" name="Content Placeholder 2"/>
          <p:cNvSpPr>
            <a:spLocks noGrp="1"/>
          </p:cNvSpPr>
          <p:nvPr>
            <p:ph idx="18" hasCustomPrompt="1"/>
          </p:nvPr>
        </p:nvSpPr>
        <p:spPr>
          <a:xfrm>
            <a:off x="2385285" y="3599421"/>
            <a:ext cx="832104" cy="579246"/>
          </a:xfrm>
        </p:spPr>
        <p:txBody>
          <a:bodyPr>
            <a:normAutofit/>
          </a:bodyPr>
          <a:lstStyle>
            <a:lvl1pPr marL="0" indent="0" algn="r">
              <a:buNone/>
              <a:defRPr sz="4000" b="1"/>
            </a:lvl1pPr>
            <a:lvl2pPr marL="317500" indent="0">
              <a:buNone/>
              <a:defRPr/>
            </a:lvl2pPr>
            <a:lvl3pPr marL="625475" indent="0">
              <a:buNone/>
              <a:defRPr/>
            </a:lvl3pPr>
            <a:lvl4pPr marL="889000" indent="0">
              <a:buNone/>
              <a:defRPr/>
            </a:lvl4pPr>
            <a:lvl5pPr marL="1114425" indent="0">
              <a:buNone/>
              <a:defRPr/>
            </a:lvl5pPr>
          </a:lstStyle>
          <a:p>
            <a:pPr lvl="0"/>
            <a:r>
              <a:rPr lang="en-US" dirty="0"/>
              <a:t>02</a:t>
            </a:r>
          </a:p>
        </p:txBody>
      </p:sp>
      <p:sp>
        <p:nvSpPr>
          <p:cNvPr id="40" name="Content Placeholder 2"/>
          <p:cNvSpPr>
            <a:spLocks noGrp="1"/>
          </p:cNvSpPr>
          <p:nvPr>
            <p:ph idx="19" hasCustomPrompt="1"/>
          </p:nvPr>
        </p:nvSpPr>
        <p:spPr>
          <a:xfrm>
            <a:off x="3217389" y="3607095"/>
            <a:ext cx="2597150" cy="322515"/>
          </a:xfrm>
        </p:spPr>
        <p:txBody>
          <a:bodyPr>
            <a:normAutofit/>
          </a:bodyPr>
          <a:lstStyle>
            <a:lvl1pPr marL="0" indent="0" algn="l">
              <a:buNone/>
              <a:defRPr sz="1200" b="1"/>
            </a:lvl1pPr>
            <a:lvl2pPr marL="317500" indent="0">
              <a:buNone/>
              <a:defRPr/>
            </a:lvl2pPr>
            <a:lvl3pPr marL="625475" indent="0">
              <a:buNone/>
              <a:defRPr/>
            </a:lvl3pPr>
            <a:lvl4pPr marL="889000" indent="0">
              <a:buNone/>
              <a:defRPr/>
            </a:lvl4pPr>
            <a:lvl5pPr marL="1114425" indent="0">
              <a:buNone/>
              <a:defRPr/>
            </a:lvl5pPr>
          </a:lstStyle>
          <a:p>
            <a:pPr lvl="0"/>
            <a:r>
              <a:rPr lang="en-US" dirty="0"/>
              <a:t>Title</a:t>
            </a:r>
          </a:p>
        </p:txBody>
      </p:sp>
      <p:sp>
        <p:nvSpPr>
          <p:cNvPr id="41" name="Content Placeholder 2"/>
          <p:cNvSpPr>
            <a:spLocks noGrp="1"/>
          </p:cNvSpPr>
          <p:nvPr>
            <p:ph idx="20" hasCustomPrompt="1"/>
          </p:nvPr>
        </p:nvSpPr>
        <p:spPr>
          <a:xfrm>
            <a:off x="3217389" y="3887078"/>
            <a:ext cx="2597206" cy="730567"/>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a:buNone/>
              <a:tabLst/>
              <a:defRPr sz="1200" b="0"/>
            </a:lvl1pPr>
            <a:lvl2pPr marL="317500" indent="0">
              <a:buNone/>
              <a:defRPr/>
            </a:lvl2pPr>
            <a:lvl3pPr marL="625475" indent="0">
              <a:buNone/>
              <a:defRPr/>
            </a:lvl3pPr>
            <a:lvl4pPr marL="889000" indent="0">
              <a:buNone/>
              <a:defRPr/>
            </a:lvl4pPr>
            <a:lvl5pPr marL="1114425" indent="0">
              <a:buNone/>
              <a:defRPr/>
            </a:lvl5pPr>
          </a:lstStyle>
          <a:p>
            <a:pPr marL="0" marR="0" lvl="0" indent="0" algn="l" defTabSz="914400" rtl="0" eaLnBrk="1" fontAlgn="auto" latinLnBrk="0" hangingPunct="1">
              <a:lnSpc>
                <a:spcPct val="90000"/>
              </a:lnSpc>
              <a:spcBef>
                <a:spcPts val="1000"/>
              </a:spcBef>
              <a:spcAft>
                <a:spcPts val="0"/>
              </a:spcAft>
              <a:buClrTx/>
              <a:buSzTx/>
              <a:buFont typeface="Arial"/>
              <a:buNone/>
              <a:tabLst/>
              <a:defRPr/>
            </a:pPr>
            <a:r>
              <a:rPr lang="en-US" sz="1200" dirty="0">
                <a:solidFill>
                  <a:schemeClr val="bg1">
                    <a:alpha val="90000"/>
                  </a:schemeClr>
                </a:solidFill>
                <a:latin typeface="Roboto" charset="0"/>
                <a:ea typeface="Roboto" charset="0"/>
                <a:cs typeface="Roboto" charset="0"/>
              </a:rPr>
              <a:t>Lorem Ipsum is simply dummy text of the printing and typesetting industry.</a:t>
            </a:r>
          </a:p>
          <a:p>
            <a:pPr lvl="0"/>
            <a:endParaRPr lang="en-US" dirty="0"/>
          </a:p>
        </p:txBody>
      </p:sp>
      <p:sp>
        <p:nvSpPr>
          <p:cNvPr id="42" name="Content Placeholder 2"/>
          <p:cNvSpPr>
            <a:spLocks noGrp="1"/>
          </p:cNvSpPr>
          <p:nvPr>
            <p:ph idx="21" hasCustomPrompt="1"/>
          </p:nvPr>
        </p:nvSpPr>
        <p:spPr>
          <a:xfrm>
            <a:off x="6227934" y="3607095"/>
            <a:ext cx="832104" cy="579246"/>
          </a:xfrm>
        </p:spPr>
        <p:txBody>
          <a:bodyPr>
            <a:normAutofit/>
          </a:bodyPr>
          <a:lstStyle>
            <a:lvl1pPr marL="0" indent="0" algn="r">
              <a:buNone/>
              <a:defRPr sz="4000" b="1"/>
            </a:lvl1pPr>
            <a:lvl2pPr marL="317500" indent="0">
              <a:buNone/>
              <a:defRPr/>
            </a:lvl2pPr>
            <a:lvl3pPr marL="625475" indent="0">
              <a:buNone/>
              <a:defRPr/>
            </a:lvl3pPr>
            <a:lvl4pPr marL="889000" indent="0">
              <a:buNone/>
              <a:defRPr/>
            </a:lvl4pPr>
            <a:lvl5pPr marL="1114425" indent="0">
              <a:buNone/>
              <a:defRPr/>
            </a:lvl5pPr>
          </a:lstStyle>
          <a:p>
            <a:pPr lvl="0"/>
            <a:r>
              <a:rPr lang="en-US" dirty="0"/>
              <a:t>04</a:t>
            </a:r>
          </a:p>
        </p:txBody>
      </p:sp>
      <p:sp>
        <p:nvSpPr>
          <p:cNvPr id="43" name="Content Placeholder 2"/>
          <p:cNvSpPr>
            <a:spLocks noGrp="1"/>
          </p:cNvSpPr>
          <p:nvPr>
            <p:ph idx="22" hasCustomPrompt="1"/>
          </p:nvPr>
        </p:nvSpPr>
        <p:spPr>
          <a:xfrm>
            <a:off x="7060038" y="3614769"/>
            <a:ext cx="2597150" cy="322515"/>
          </a:xfrm>
        </p:spPr>
        <p:txBody>
          <a:bodyPr>
            <a:normAutofit/>
          </a:bodyPr>
          <a:lstStyle>
            <a:lvl1pPr marL="0" indent="0" algn="l">
              <a:buNone/>
              <a:defRPr sz="1200" b="1"/>
            </a:lvl1pPr>
            <a:lvl2pPr marL="317500" indent="0">
              <a:buNone/>
              <a:defRPr/>
            </a:lvl2pPr>
            <a:lvl3pPr marL="625475" indent="0">
              <a:buNone/>
              <a:defRPr/>
            </a:lvl3pPr>
            <a:lvl4pPr marL="889000" indent="0">
              <a:buNone/>
              <a:defRPr/>
            </a:lvl4pPr>
            <a:lvl5pPr marL="1114425" indent="0">
              <a:buNone/>
              <a:defRPr/>
            </a:lvl5pPr>
          </a:lstStyle>
          <a:p>
            <a:pPr lvl="0"/>
            <a:r>
              <a:rPr lang="en-US" dirty="0"/>
              <a:t>Title</a:t>
            </a:r>
          </a:p>
        </p:txBody>
      </p:sp>
      <p:sp>
        <p:nvSpPr>
          <p:cNvPr id="44" name="Content Placeholder 2"/>
          <p:cNvSpPr>
            <a:spLocks noGrp="1"/>
          </p:cNvSpPr>
          <p:nvPr>
            <p:ph idx="23" hasCustomPrompt="1"/>
          </p:nvPr>
        </p:nvSpPr>
        <p:spPr>
          <a:xfrm>
            <a:off x="7060038" y="3894752"/>
            <a:ext cx="2597206" cy="730567"/>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a:buNone/>
              <a:tabLst/>
              <a:defRPr sz="1200" b="0"/>
            </a:lvl1pPr>
            <a:lvl2pPr marL="317500" indent="0">
              <a:buNone/>
              <a:defRPr/>
            </a:lvl2pPr>
            <a:lvl3pPr marL="625475" indent="0">
              <a:buNone/>
              <a:defRPr/>
            </a:lvl3pPr>
            <a:lvl4pPr marL="889000" indent="0">
              <a:buNone/>
              <a:defRPr/>
            </a:lvl4pPr>
            <a:lvl5pPr marL="1114425" indent="0">
              <a:buNone/>
              <a:defRPr/>
            </a:lvl5pPr>
          </a:lstStyle>
          <a:p>
            <a:pPr marL="0" marR="0" lvl="0" indent="0" algn="l" defTabSz="914400" rtl="0" eaLnBrk="1" fontAlgn="auto" latinLnBrk="0" hangingPunct="1">
              <a:lnSpc>
                <a:spcPct val="90000"/>
              </a:lnSpc>
              <a:spcBef>
                <a:spcPts val="1000"/>
              </a:spcBef>
              <a:spcAft>
                <a:spcPts val="0"/>
              </a:spcAft>
              <a:buClrTx/>
              <a:buSzTx/>
              <a:buFont typeface="Arial"/>
              <a:buNone/>
              <a:tabLst/>
              <a:defRPr/>
            </a:pPr>
            <a:r>
              <a:rPr lang="en-US" sz="1200" dirty="0">
                <a:solidFill>
                  <a:schemeClr val="bg1">
                    <a:alpha val="90000"/>
                  </a:schemeClr>
                </a:solidFill>
                <a:latin typeface="Roboto" charset="0"/>
                <a:ea typeface="Roboto" charset="0"/>
                <a:cs typeface="Roboto" charset="0"/>
              </a:rPr>
              <a:t>Lorem Ipsum is simply dummy text of the printing and typesetting industry.</a:t>
            </a:r>
          </a:p>
          <a:p>
            <a:pPr lvl="0"/>
            <a:endParaRPr lang="en-US" dirty="0"/>
          </a:p>
        </p:txBody>
      </p:sp>
    </p:spTree>
    <p:extLst>
      <p:ext uri="{BB962C8B-B14F-4D97-AF65-F5344CB8AC3E}">
        <p14:creationId xmlns:p14="http://schemas.microsoft.com/office/powerpoint/2010/main" val="187818751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Heading with Paragraph and 3 Paragraphs with Icon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5292" y="778933"/>
            <a:ext cx="7178575" cy="599166"/>
          </a:xfrm>
        </p:spPr>
        <p:txBody>
          <a:bodyPr/>
          <a:lstStyle/>
          <a:p>
            <a:r>
              <a:rPr lang="en-US" dirty="0"/>
              <a:t>Heading 1</a:t>
            </a:r>
          </a:p>
        </p:txBody>
      </p:sp>
      <p:sp>
        <p:nvSpPr>
          <p:cNvPr id="3" name="Text Placeholder 2"/>
          <p:cNvSpPr>
            <a:spLocks noGrp="1"/>
          </p:cNvSpPr>
          <p:nvPr>
            <p:ph type="body" idx="1" hasCustomPrompt="1"/>
          </p:nvPr>
        </p:nvSpPr>
        <p:spPr>
          <a:xfrm>
            <a:off x="475292" y="1557867"/>
            <a:ext cx="7178575" cy="1185334"/>
          </a:xfrm>
          <a:prstGeom prst="rect">
            <a:avLst/>
          </a:prstGeom>
        </p:spPr>
        <p:txBody>
          <a:bodyPr>
            <a:normAutofit/>
          </a:bodyPr>
          <a:lstStyle>
            <a:lvl1pPr marL="0" marR="0" indent="0" algn="just" defTabSz="914400" rtl="0" eaLnBrk="1" fontAlgn="auto" latinLnBrk="0" hangingPunct="1">
              <a:lnSpc>
                <a:spcPct val="90000"/>
              </a:lnSpc>
              <a:spcBef>
                <a:spcPts val="1000"/>
              </a:spcBef>
              <a:spcAft>
                <a:spcPts val="0"/>
              </a:spcAft>
              <a:buClrTx/>
              <a:buSzTx/>
              <a:buFont typeface="Arial"/>
              <a:buNone/>
              <a:tabLst/>
              <a:defRPr sz="1400"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marL="0" indent="0">
              <a:buNone/>
            </a:pPr>
            <a:r>
              <a:rPr lang="en-US" sz="1200" dirty="0">
                <a:solidFill>
                  <a:schemeClr val="bg1">
                    <a:alpha val="90000"/>
                  </a:schemeClr>
                </a:solidFill>
                <a:latin typeface="Roboto" charset="0"/>
                <a:ea typeface="Roboto" charset="0"/>
                <a:cs typeface="Roboto" charset="0"/>
              </a:rPr>
              <a:t>Lorem Ipsum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popularized in the 1960s with the release of Letterset sheets containing Lorem Ipsum passages, and more recently with desktop publishing software like Aldus PageMaker including versions of Lorem Ipsum.</a:t>
            </a:r>
          </a:p>
        </p:txBody>
      </p:sp>
      <p:sp>
        <p:nvSpPr>
          <p:cNvPr id="5" name="Text Placeholder 2"/>
          <p:cNvSpPr>
            <a:spLocks noGrp="1"/>
          </p:cNvSpPr>
          <p:nvPr>
            <p:ph type="body" idx="11" hasCustomPrompt="1"/>
          </p:nvPr>
        </p:nvSpPr>
        <p:spPr>
          <a:xfrm>
            <a:off x="1219200" y="3919442"/>
            <a:ext cx="2541034" cy="302487"/>
          </a:xfrm>
          <a:prstGeom prst="rect">
            <a:avLst/>
          </a:prstGeo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a:buNone/>
              <a:tabLst/>
              <a:defRPr sz="1600" b="1" i="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marL="0" indent="0">
              <a:buNone/>
            </a:pPr>
            <a:r>
              <a:rPr lang="en-US" sz="1200" dirty="0">
                <a:solidFill>
                  <a:schemeClr val="bg1">
                    <a:alpha val="90000"/>
                  </a:schemeClr>
                </a:solidFill>
                <a:latin typeface="Roboto" charset="0"/>
                <a:ea typeface="Roboto" charset="0"/>
                <a:cs typeface="Roboto" charset="0"/>
              </a:rPr>
              <a:t>Title</a:t>
            </a:r>
          </a:p>
          <a:p>
            <a:pPr marL="0" indent="0">
              <a:buNone/>
            </a:pPr>
            <a:endParaRPr lang="en-US" sz="1200" dirty="0">
              <a:solidFill>
                <a:schemeClr val="bg1">
                  <a:alpha val="90000"/>
                </a:schemeClr>
              </a:solidFill>
              <a:latin typeface="Roboto" charset="0"/>
              <a:ea typeface="Roboto" charset="0"/>
              <a:cs typeface="Roboto" charset="0"/>
            </a:endParaRPr>
          </a:p>
        </p:txBody>
      </p:sp>
      <p:sp>
        <p:nvSpPr>
          <p:cNvPr id="6" name="Text Placeholder 2"/>
          <p:cNvSpPr>
            <a:spLocks noGrp="1"/>
          </p:cNvSpPr>
          <p:nvPr>
            <p:ph type="body" idx="12" hasCustomPrompt="1"/>
          </p:nvPr>
        </p:nvSpPr>
        <p:spPr>
          <a:xfrm>
            <a:off x="1219201" y="4221929"/>
            <a:ext cx="2541034" cy="1185334"/>
          </a:xfrm>
          <a:prstGeom prst="rect">
            <a:avLst/>
          </a:prstGeo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a:buNone/>
              <a:tabLst/>
              <a:defRPr sz="1400"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marL="0" indent="0">
              <a:buNone/>
            </a:pPr>
            <a:r>
              <a:rPr lang="en-US" sz="1200" dirty="0">
                <a:solidFill>
                  <a:schemeClr val="bg1">
                    <a:alpha val="90000"/>
                  </a:schemeClr>
                </a:solidFill>
                <a:latin typeface="Roboto" charset="0"/>
                <a:ea typeface="Roboto" charset="0"/>
                <a:cs typeface="Roboto" charset="0"/>
              </a:rPr>
              <a:t>Time is always established fact that a reader will be distracted by the readable content of a page when looking at its layout. The point of using Lorem Ipsum is that it has a more-or-less normal distribution of letters, as opposed.</a:t>
            </a:r>
          </a:p>
        </p:txBody>
      </p:sp>
      <p:sp>
        <p:nvSpPr>
          <p:cNvPr id="8" name="Picture Placeholder 2"/>
          <p:cNvSpPr>
            <a:spLocks noGrp="1"/>
          </p:cNvSpPr>
          <p:nvPr>
            <p:ph type="pic" idx="21" hasCustomPrompt="1"/>
          </p:nvPr>
        </p:nvSpPr>
        <p:spPr>
          <a:xfrm>
            <a:off x="475292" y="3919442"/>
            <a:ext cx="562360" cy="562360"/>
          </a:xfrm>
          <a:prstGeom prst="rect">
            <a:avLst/>
          </a:prstGeom>
        </p:spPr>
        <p:txBody>
          <a:bodyPr>
            <a:normAutofit/>
          </a:bodyPr>
          <a:lstStyle>
            <a:lvl1pPr marL="0" indent="0" algn="ctr">
              <a:buNone/>
              <a:defRPr sz="1300" b="1"/>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Icon</a:t>
            </a:r>
          </a:p>
        </p:txBody>
      </p:sp>
      <p:sp>
        <p:nvSpPr>
          <p:cNvPr id="9" name="Text Placeholder 2"/>
          <p:cNvSpPr>
            <a:spLocks noGrp="1"/>
          </p:cNvSpPr>
          <p:nvPr>
            <p:ph type="body" idx="22" hasCustomPrompt="1"/>
          </p:nvPr>
        </p:nvSpPr>
        <p:spPr>
          <a:xfrm>
            <a:off x="5112833" y="3919442"/>
            <a:ext cx="2541034" cy="302487"/>
          </a:xfrm>
          <a:prstGeom prst="rect">
            <a:avLst/>
          </a:prstGeo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a:buNone/>
              <a:tabLst/>
              <a:defRPr sz="1600" b="1" i="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marL="0" indent="0">
              <a:buNone/>
            </a:pPr>
            <a:r>
              <a:rPr lang="en-US" sz="1200" dirty="0">
                <a:solidFill>
                  <a:schemeClr val="bg1">
                    <a:alpha val="90000"/>
                  </a:schemeClr>
                </a:solidFill>
                <a:latin typeface="Roboto" charset="0"/>
                <a:ea typeface="Roboto" charset="0"/>
                <a:cs typeface="Roboto" charset="0"/>
              </a:rPr>
              <a:t>Title</a:t>
            </a:r>
          </a:p>
          <a:p>
            <a:pPr marL="0" indent="0">
              <a:buNone/>
            </a:pPr>
            <a:endParaRPr lang="en-US" sz="1200" dirty="0">
              <a:solidFill>
                <a:schemeClr val="bg1">
                  <a:alpha val="90000"/>
                </a:schemeClr>
              </a:solidFill>
              <a:latin typeface="Roboto" charset="0"/>
              <a:ea typeface="Roboto" charset="0"/>
              <a:cs typeface="Roboto" charset="0"/>
            </a:endParaRPr>
          </a:p>
        </p:txBody>
      </p:sp>
      <p:sp>
        <p:nvSpPr>
          <p:cNvPr id="10" name="Text Placeholder 2"/>
          <p:cNvSpPr>
            <a:spLocks noGrp="1"/>
          </p:cNvSpPr>
          <p:nvPr>
            <p:ph type="body" idx="23" hasCustomPrompt="1"/>
          </p:nvPr>
        </p:nvSpPr>
        <p:spPr>
          <a:xfrm>
            <a:off x="5112834" y="4221929"/>
            <a:ext cx="2541034" cy="1185334"/>
          </a:xfrm>
          <a:prstGeom prst="rect">
            <a:avLst/>
          </a:prstGeo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a:buNone/>
              <a:tabLst/>
              <a:defRPr sz="1400"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marL="0" indent="0">
              <a:buNone/>
            </a:pPr>
            <a:r>
              <a:rPr lang="en-US" sz="1200" dirty="0">
                <a:solidFill>
                  <a:schemeClr val="bg1">
                    <a:alpha val="90000"/>
                  </a:schemeClr>
                </a:solidFill>
                <a:latin typeface="Roboto" charset="0"/>
                <a:ea typeface="Roboto" charset="0"/>
                <a:cs typeface="Roboto" charset="0"/>
              </a:rPr>
              <a:t>Time is always established fact that a reader will be distracted by the readable content of a page when looking at its layout. The point of using Lorem Ipsum is that it has a more-or-less normal distribution of letters, as opposed.</a:t>
            </a:r>
          </a:p>
        </p:txBody>
      </p:sp>
      <p:sp>
        <p:nvSpPr>
          <p:cNvPr id="11" name="Picture Placeholder 2"/>
          <p:cNvSpPr>
            <a:spLocks noGrp="1"/>
          </p:cNvSpPr>
          <p:nvPr>
            <p:ph type="pic" idx="24" hasCustomPrompt="1"/>
          </p:nvPr>
        </p:nvSpPr>
        <p:spPr>
          <a:xfrm>
            <a:off x="4368925" y="3919442"/>
            <a:ext cx="562360" cy="562360"/>
          </a:xfrm>
          <a:prstGeom prst="rect">
            <a:avLst/>
          </a:prstGeom>
        </p:spPr>
        <p:txBody>
          <a:bodyPr>
            <a:normAutofit/>
          </a:bodyPr>
          <a:lstStyle>
            <a:lvl1pPr marL="0" indent="0" algn="ctr">
              <a:buNone/>
              <a:defRPr sz="1300" b="1"/>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Icon</a:t>
            </a:r>
          </a:p>
        </p:txBody>
      </p:sp>
      <p:sp>
        <p:nvSpPr>
          <p:cNvPr id="12" name="Text Placeholder 2"/>
          <p:cNvSpPr>
            <a:spLocks noGrp="1"/>
          </p:cNvSpPr>
          <p:nvPr>
            <p:ph type="body" idx="25" hasCustomPrompt="1"/>
          </p:nvPr>
        </p:nvSpPr>
        <p:spPr>
          <a:xfrm>
            <a:off x="9006466" y="3919442"/>
            <a:ext cx="2541034" cy="302487"/>
          </a:xfrm>
          <a:prstGeom prst="rect">
            <a:avLst/>
          </a:prstGeo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a:buNone/>
              <a:tabLst/>
              <a:defRPr sz="1600" b="1" i="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marL="0" indent="0">
              <a:buNone/>
            </a:pPr>
            <a:r>
              <a:rPr lang="en-US" sz="1200" dirty="0">
                <a:solidFill>
                  <a:schemeClr val="bg1">
                    <a:alpha val="90000"/>
                  </a:schemeClr>
                </a:solidFill>
                <a:latin typeface="Roboto" charset="0"/>
                <a:ea typeface="Roboto" charset="0"/>
                <a:cs typeface="Roboto" charset="0"/>
              </a:rPr>
              <a:t>Title</a:t>
            </a:r>
          </a:p>
          <a:p>
            <a:pPr marL="0" indent="0">
              <a:buNone/>
            </a:pPr>
            <a:endParaRPr lang="en-US" sz="1200" dirty="0">
              <a:solidFill>
                <a:schemeClr val="bg1">
                  <a:alpha val="90000"/>
                </a:schemeClr>
              </a:solidFill>
              <a:latin typeface="Roboto" charset="0"/>
              <a:ea typeface="Roboto" charset="0"/>
              <a:cs typeface="Roboto" charset="0"/>
            </a:endParaRPr>
          </a:p>
        </p:txBody>
      </p:sp>
      <p:sp>
        <p:nvSpPr>
          <p:cNvPr id="13" name="Text Placeholder 2"/>
          <p:cNvSpPr>
            <a:spLocks noGrp="1"/>
          </p:cNvSpPr>
          <p:nvPr>
            <p:ph type="body" idx="26" hasCustomPrompt="1"/>
          </p:nvPr>
        </p:nvSpPr>
        <p:spPr>
          <a:xfrm>
            <a:off x="9006467" y="4221929"/>
            <a:ext cx="2541034" cy="1185334"/>
          </a:xfrm>
          <a:prstGeom prst="rect">
            <a:avLst/>
          </a:prstGeo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a:buNone/>
              <a:tabLst/>
              <a:defRPr sz="1400"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marL="0" indent="0">
              <a:buNone/>
            </a:pPr>
            <a:r>
              <a:rPr lang="en-US" sz="1200" dirty="0">
                <a:solidFill>
                  <a:schemeClr val="bg1">
                    <a:alpha val="90000"/>
                  </a:schemeClr>
                </a:solidFill>
                <a:latin typeface="Roboto" charset="0"/>
                <a:ea typeface="Roboto" charset="0"/>
                <a:cs typeface="Roboto" charset="0"/>
              </a:rPr>
              <a:t>Time is always established fact that a reader will be distracted by the readable content of a page when looking at its layout. The point of using Lorem Ipsum is that it has a more-or-less normal distribution of letters, as opposed.</a:t>
            </a:r>
          </a:p>
        </p:txBody>
      </p:sp>
      <p:sp>
        <p:nvSpPr>
          <p:cNvPr id="14" name="Picture Placeholder 2"/>
          <p:cNvSpPr>
            <a:spLocks noGrp="1"/>
          </p:cNvSpPr>
          <p:nvPr>
            <p:ph type="pic" idx="27" hasCustomPrompt="1"/>
          </p:nvPr>
        </p:nvSpPr>
        <p:spPr>
          <a:xfrm>
            <a:off x="8262558" y="3919442"/>
            <a:ext cx="562360" cy="562360"/>
          </a:xfrm>
          <a:prstGeom prst="rect">
            <a:avLst/>
          </a:prstGeom>
        </p:spPr>
        <p:txBody>
          <a:bodyPr>
            <a:normAutofit/>
          </a:bodyPr>
          <a:lstStyle>
            <a:lvl1pPr marL="0" indent="0" algn="ctr">
              <a:buNone/>
              <a:defRPr sz="1300" b="1"/>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Icon</a:t>
            </a:r>
          </a:p>
        </p:txBody>
      </p:sp>
    </p:spTree>
    <p:extLst>
      <p:ext uri="{BB962C8B-B14F-4D97-AF65-F5344CB8AC3E}">
        <p14:creationId xmlns:p14="http://schemas.microsoft.com/office/powerpoint/2010/main" val="2990958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Custom Layout">
    <p:bg>
      <p:bgPr>
        <a:solidFill>
          <a:srgbClr val="2F79A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Heading</a:t>
            </a:r>
          </a:p>
        </p:txBody>
      </p:sp>
      <p:sp>
        <p:nvSpPr>
          <p:cNvPr id="3" name="Text Placeholder 2"/>
          <p:cNvSpPr>
            <a:spLocks noGrp="1"/>
          </p:cNvSpPr>
          <p:nvPr>
            <p:ph type="body" idx="10" hasCustomPrompt="1"/>
          </p:nvPr>
        </p:nvSpPr>
        <p:spPr>
          <a:xfrm>
            <a:off x="3121164" y="2339682"/>
            <a:ext cx="2580077" cy="646405"/>
          </a:xfrm>
          <a:prstGeom prst="rect">
            <a:avLst/>
          </a:prstGeo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a:buNone/>
              <a:tabLst/>
              <a:defRPr sz="1200" b="0" i="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marL="0" indent="0">
              <a:buNone/>
            </a:pPr>
            <a:r>
              <a:rPr lang="en-US" sz="1200">
                <a:solidFill>
                  <a:schemeClr val="bg1"/>
                </a:solidFill>
                <a:latin typeface="Roboto" charset="0"/>
                <a:ea typeface="Roboto" charset="0"/>
                <a:cs typeface="Roboto" charset="0"/>
              </a:rPr>
              <a:t>Lorem Ipsum is simply dummy text of the printing and typesetting industry.</a:t>
            </a:r>
            <a:endParaRPr lang="en-US" sz="1200" dirty="0">
              <a:solidFill>
                <a:schemeClr val="bg1"/>
              </a:solidFill>
              <a:latin typeface="Roboto" charset="0"/>
              <a:ea typeface="Roboto" charset="0"/>
              <a:cs typeface="Roboto" charset="0"/>
            </a:endParaRPr>
          </a:p>
        </p:txBody>
      </p:sp>
      <p:sp>
        <p:nvSpPr>
          <p:cNvPr id="4" name="Text Placeholder 2"/>
          <p:cNvSpPr>
            <a:spLocks noGrp="1"/>
          </p:cNvSpPr>
          <p:nvPr>
            <p:ph type="body" idx="11" hasCustomPrompt="1"/>
          </p:nvPr>
        </p:nvSpPr>
        <p:spPr>
          <a:xfrm>
            <a:off x="3121164" y="2012975"/>
            <a:ext cx="2580077" cy="302487"/>
          </a:xfrm>
          <a:prstGeom prst="rect">
            <a:avLst/>
          </a:prstGeo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a:buNone/>
              <a:tabLst/>
              <a:defRPr sz="1600" b="1" i="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marL="0" indent="0">
              <a:buNone/>
            </a:pPr>
            <a:r>
              <a:rPr lang="en-US" sz="1200" dirty="0">
                <a:solidFill>
                  <a:schemeClr val="bg1">
                    <a:alpha val="90000"/>
                  </a:schemeClr>
                </a:solidFill>
                <a:latin typeface="Roboto" charset="0"/>
                <a:ea typeface="Roboto" charset="0"/>
                <a:cs typeface="Roboto" charset="0"/>
              </a:rPr>
              <a:t>Title</a:t>
            </a:r>
          </a:p>
          <a:p>
            <a:pPr marL="0" indent="0">
              <a:buNone/>
            </a:pPr>
            <a:endParaRPr lang="en-US" sz="1200" dirty="0">
              <a:solidFill>
                <a:schemeClr val="bg1">
                  <a:alpha val="90000"/>
                </a:schemeClr>
              </a:solidFill>
              <a:latin typeface="Roboto" charset="0"/>
              <a:ea typeface="Roboto" charset="0"/>
              <a:cs typeface="Roboto" charset="0"/>
            </a:endParaRPr>
          </a:p>
        </p:txBody>
      </p:sp>
      <p:sp>
        <p:nvSpPr>
          <p:cNvPr id="5" name="Picture Placeholder 2"/>
          <p:cNvSpPr>
            <a:spLocks noGrp="1"/>
          </p:cNvSpPr>
          <p:nvPr>
            <p:ph type="pic" idx="15" hasCustomPrompt="1"/>
          </p:nvPr>
        </p:nvSpPr>
        <p:spPr>
          <a:xfrm>
            <a:off x="2349600" y="2012975"/>
            <a:ext cx="562360" cy="562360"/>
          </a:xfrm>
          <a:prstGeom prst="rect">
            <a:avLst/>
          </a:prstGeom>
        </p:spPr>
        <p:txBody>
          <a:bodyPr>
            <a:normAutofit/>
          </a:bodyPr>
          <a:lstStyle>
            <a:lvl1pPr marL="0" indent="0" algn="ctr">
              <a:buNone/>
              <a:defRPr sz="1300" b="1"/>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Icon</a:t>
            </a:r>
          </a:p>
        </p:txBody>
      </p:sp>
      <p:sp>
        <p:nvSpPr>
          <p:cNvPr id="9" name="Text Placeholder 2"/>
          <p:cNvSpPr>
            <a:spLocks noGrp="1"/>
          </p:cNvSpPr>
          <p:nvPr>
            <p:ph type="body" idx="16" hasCustomPrompt="1"/>
          </p:nvPr>
        </p:nvSpPr>
        <p:spPr>
          <a:xfrm>
            <a:off x="3121164" y="3682711"/>
            <a:ext cx="2580077" cy="646405"/>
          </a:xfrm>
          <a:prstGeom prst="rect">
            <a:avLst/>
          </a:prstGeo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a:buNone/>
              <a:tabLst/>
              <a:defRPr sz="1200" b="0" i="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marL="0" indent="0">
              <a:buNone/>
            </a:pPr>
            <a:r>
              <a:rPr lang="en-US" sz="1200" dirty="0">
                <a:solidFill>
                  <a:schemeClr val="bg1"/>
                </a:solidFill>
                <a:latin typeface="Roboto" charset="0"/>
                <a:ea typeface="Roboto" charset="0"/>
                <a:cs typeface="Roboto" charset="0"/>
              </a:rPr>
              <a:t>Lorem Ipsum is simply dummy text of the printing and typesetting industry.</a:t>
            </a:r>
          </a:p>
        </p:txBody>
      </p:sp>
      <p:sp>
        <p:nvSpPr>
          <p:cNvPr id="10" name="Text Placeholder 2"/>
          <p:cNvSpPr>
            <a:spLocks noGrp="1"/>
          </p:cNvSpPr>
          <p:nvPr>
            <p:ph type="body" idx="17" hasCustomPrompt="1"/>
          </p:nvPr>
        </p:nvSpPr>
        <p:spPr>
          <a:xfrm>
            <a:off x="3121164" y="3356004"/>
            <a:ext cx="2580077" cy="302487"/>
          </a:xfrm>
          <a:prstGeom prst="rect">
            <a:avLst/>
          </a:prstGeo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a:buNone/>
              <a:tabLst/>
              <a:defRPr sz="1600" b="1" i="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marL="0" indent="0">
              <a:buNone/>
            </a:pPr>
            <a:r>
              <a:rPr lang="en-US" sz="1200" dirty="0">
                <a:solidFill>
                  <a:schemeClr val="bg1">
                    <a:alpha val="90000"/>
                  </a:schemeClr>
                </a:solidFill>
                <a:latin typeface="Roboto" charset="0"/>
                <a:ea typeface="Roboto" charset="0"/>
                <a:cs typeface="Roboto" charset="0"/>
              </a:rPr>
              <a:t>Title</a:t>
            </a:r>
          </a:p>
          <a:p>
            <a:pPr marL="0" indent="0">
              <a:buNone/>
            </a:pPr>
            <a:endParaRPr lang="en-US" sz="1200" dirty="0">
              <a:solidFill>
                <a:schemeClr val="bg1">
                  <a:alpha val="90000"/>
                </a:schemeClr>
              </a:solidFill>
              <a:latin typeface="Roboto" charset="0"/>
              <a:ea typeface="Roboto" charset="0"/>
              <a:cs typeface="Roboto" charset="0"/>
            </a:endParaRPr>
          </a:p>
        </p:txBody>
      </p:sp>
      <p:sp>
        <p:nvSpPr>
          <p:cNvPr id="11" name="Picture Placeholder 2"/>
          <p:cNvSpPr>
            <a:spLocks noGrp="1"/>
          </p:cNvSpPr>
          <p:nvPr>
            <p:ph type="pic" idx="18" hasCustomPrompt="1"/>
          </p:nvPr>
        </p:nvSpPr>
        <p:spPr>
          <a:xfrm>
            <a:off x="2349600" y="3356004"/>
            <a:ext cx="562360" cy="562360"/>
          </a:xfrm>
          <a:prstGeom prst="rect">
            <a:avLst/>
          </a:prstGeom>
        </p:spPr>
        <p:txBody>
          <a:bodyPr>
            <a:normAutofit/>
          </a:bodyPr>
          <a:lstStyle>
            <a:lvl1pPr marL="0" indent="0" algn="ctr">
              <a:buNone/>
              <a:defRPr sz="1300" b="1"/>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Icon</a:t>
            </a:r>
          </a:p>
        </p:txBody>
      </p:sp>
      <p:sp>
        <p:nvSpPr>
          <p:cNvPr id="12" name="Text Placeholder 2"/>
          <p:cNvSpPr>
            <a:spLocks noGrp="1"/>
          </p:cNvSpPr>
          <p:nvPr>
            <p:ph type="body" idx="19" hasCustomPrompt="1"/>
          </p:nvPr>
        </p:nvSpPr>
        <p:spPr>
          <a:xfrm>
            <a:off x="3121164" y="5025740"/>
            <a:ext cx="2580077" cy="646405"/>
          </a:xfrm>
          <a:prstGeom prst="rect">
            <a:avLst/>
          </a:prstGeo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a:buNone/>
              <a:tabLst/>
              <a:defRPr sz="1200" b="0" i="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marL="0" indent="0">
              <a:buNone/>
            </a:pPr>
            <a:r>
              <a:rPr lang="en-US" sz="1200">
                <a:solidFill>
                  <a:schemeClr val="bg1"/>
                </a:solidFill>
                <a:latin typeface="Roboto" charset="0"/>
                <a:ea typeface="Roboto" charset="0"/>
                <a:cs typeface="Roboto" charset="0"/>
              </a:rPr>
              <a:t>Lorem Ipsum is simply dummy text of the printing and typesetting industry.</a:t>
            </a:r>
            <a:endParaRPr lang="en-US" sz="1200" dirty="0">
              <a:solidFill>
                <a:schemeClr val="bg1"/>
              </a:solidFill>
              <a:latin typeface="Roboto" charset="0"/>
              <a:ea typeface="Roboto" charset="0"/>
              <a:cs typeface="Roboto" charset="0"/>
            </a:endParaRPr>
          </a:p>
        </p:txBody>
      </p:sp>
      <p:sp>
        <p:nvSpPr>
          <p:cNvPr id="13" name="Text Placeholder 2"/>
          <p:cNvSpPr>
            <a:spLocks noGrp="1"/>
          </p:cNvSpPr>
          <p:nvPr>
            <p:ph type="body" idx="20" hasCustomPrompt="1"/>
          </p:nvPr>
        </p:nvSpPr>
        <p:spPr>
          <a:xfrm>
            <a:off x="3121164" y="4699033"/>
            <a:ext cx="2580077" cy="302487"/>
          </a:xfrm>
          <a:prstGeom prst="rect">
            <a:avLst/>
          </a:prstGeo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a:buNone/>
              <a:tabLst/>
              <a:defRPr sz="1600" b="1" i="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marL="0" indent="0">
              <a:buNone/>
            </a:pPr>
            <a:r>
              <a:rPr lang="en-US" sz="1200" dirty="0">
                <a:solidFill>
                  <a:schemeClr val="bg1">
                    <a:alpha val="90000"/>
                  </a:schemeClr>
                </a:solidFill>
                <a:latin typeface="Roboto" charset="0"/>
                <a:ea typeface="Roboto" charset="0"/>
                <a:cs typeface="Roboto" charset="0"/>
              </a:rPr>
              <a:t>Title</a:t>
            </a:r>
          </a:p>
          <a:p>
            <a:pPr marL="0" indent="0">
              <a:buNone/>
            </a:pPr>
            <a:endParaRPr lang="en-US" sz="1200" dirty="0">
              <a:solidFill>
                <a:schemeClr val="bg1">
                  <a:alpha val="90000"/>
                </a:schemeClr>
              </a:solidFill>
              <a:latin typeface="Roboto" charset="0"/>
              <a:ea typeface="Roboto" charset="0"/>
              <a:cs typeface="Roboto" charset="0"/>
            </a:endParaRPr>
          </a:p>
        </p:txBody>
      </p:sp>
      <p:sp>
        <p:nvSpPr>
          <p:cNvPr id="14" name="Picture Placeholder 2"/>
          <p:cNvSpPr>
            <a:spLocks noGrp="1"/>
          </p:cNvSpPr>
          <p:nvPr>
            <p:ph type="pic" idx="21" hasCustomPrompt="1"/>
          </p:nvPr>
        </p:nvSpPr>
        <p:spPr>
          <a:xfrm>
            <a:off x="2349600" y="4699033"/>
            <a:ext cx="562360" cy="562360"/>
          </a:xfrm>
          <a:prstGeom prst="rect">
            <a:avLst/>
          </a:prstGeom>
        </p:spPr>
        <p:txBody>
          <a:bodyPr>
            <a:normAutofit/>
          </a:bodyPr>
          <a:lstStyle>
            <a:lvl1pPr marL="0" indent="0" algn="ctr">
              <a:buNone/>
              <a:defRPr sz="1300" b="1"/>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Icon</a:t>
            </a:r>
          </a:p>
        </p:txBody>
      </p:sp>
      <p:sp>
        <p:nvSpPr>
          <p:cNvPr id="24" name="Text Placeholder 2"/>
          <p:cNvSpPr>
            <a:spLocks noGrp="1"/>
          </p:cNvSpPr>
          <p:nvPr>
            <p:ph type="body" idx="22" hasCustomPrompt="1"/>
          </p:nvPr>
        </p:nvSpPr>
        <p:spPr>
          <a:xfrm>
            <a:off x="7135951" y="2339682"/>
            <a:ext cx="2580077" cy="646405"/>
          </a:xfrm>
          <a:prstGeom prst="rect">
            <a:avLst/>
          </a:prstGeo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a:buNone/>
              <a:tabLst/>
              <a:defRPr sz="1200" b="0" i="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marL="0" indent="0">
              <a:buNone/>
            </a:pPr>
            <a:r>
              <a:rPr lang="en-US" sz="1200">
                <a:solidFill>
                  <a:schemeClr val="bg1"/>
                </a:solidFill>
                <a:latin typeface="Roboto" charset="0"/>
                <a:ea typeface="Roboto" charset="0"/>
                <a:cs typeface="Roboto" charset="0"/>
              </a:rPr>
              <a:t>Lorem Ipsum is simply dummy text of the printing and typesetting industry.</a:t>
            </a:r>
            <a:endParaRPr lang="en-US" sz="1200" dirty="0">
              <a:solidFill>
                <a:schemeClr val="bg1"/>
              </a:solidFill>
              <a:latin typeface="Roboto" charset="0"/>
              <a:ea typeface="Roboto" charset="0"/>
              <a:cs typeface="Roboto" charset="0"/>
            </a:endParaRPr>
          </a:p>
        </p:txBody>
      </p:sp>
      <p:sp>
        <p:nvSpPr>
          <p:cNvPr id="25" name="Text Placeholder 2"/>
          <p:cNvSpPr>
            <a:spLocks noGrp="1"/>
          </p:cNvSpPr>
          <p:nvPr>
            <p:ph type="body" idx="23" hasCustomPrompt="1"/>
          </p:nvPr>
        </p:nvSpPr>
        <p:spPr>
          <a:xfrm>
            <a:off x="7135951" y="2012975"/>
            <a:ext cx="2580077" cy="302487"/>
          </a:xfrm>
          <a:prstGeom prst="rect">
            <a:avLst/>
          </a:prstGeo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a:buNone/>
              <a:tabLst/>
              <a:defRPr sz="1600" b="1" i="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marL="0" indent="0">
              <a:buNone/>
            </a:pPr>
            <a:r>
              <a:rPr lang="en-US" sz="1200" dirty="0">
                <a:solidFill>
                  <a:schemeClr val="bg1">
                    <a:alpha val="90000"/>
                  </a:schemeClr>
                </a:solidFill>
                <a:latin typeface="Roboto" charset="0"/>
                <a:ea typeface="Roboto" charset="0"/>
                <a:cs typeface="Roboto" charset="0"/>
              </a:rPr>
              <a:t>Title</a:t>
            </a:r>
          </a:p>
          <a:p>
            <a:pPr marL="0" indent="0">
              <a:buNone/>
            </a:pPr>
            <a:endParaRPr lang="en-US" sz="1200" dirty="0">
              <a:solidFill>
                <a:schemeClr val="bg1">
                  <a:alpha val="90000"/>
                </a:schemeClr>
              </a:solidFill>
              <a:latin typeface="Roboto" charset="0"/>
              <a:ea typeface="Roboto" charset="0"/>
              <a:cs typeface="Roboto" charset="0"/>
            </a:endParaRPr>
          </a:p>
        </p:txBody>
      </p:sp>
      <p:sp>
        <p:nvSpPr>
          <p:cNvPr id="26" name="Picture Placeholder 2"/>
          <p:cNvSpPr>
            <a:spLocks noGrp="1"/>
          </p:cNvSpPr>
          <p:nvPr>
            <p:ph type="pic" idx="24" hasCustomPrompt="1"/>
          </p:nvPr>
        </p:nvSpPr>
        <p:spPr>
          <a:xfrm>
            <a:off x="6364387" y="2012975"/>
            <a:ext cx="562360" cy="562360"/>
          </a:xfrm>
          <a:prstGeom prst="rect">
            <a:avLst/>
          </a:prstGeom>
        </p:spPr>
        <p:txBody>
          <a:bodyPr>
            <a:normAutofit/>
          </a:bodyPr>
          <a:lstStyle>
            <a:lvl1pPr marL="0" indent="0" algn="ctr">
              <a:buNone/>
              <a:defRPr sz="1300" b="1"/>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Icon</a:t>
            </a:r>
          </a:p>
        </p:txBody>
      </p:sp>
      <p:sp>
        <p:nvSpPr>
          <p:cNvPr id="27" name="Text Placeholder 2"/>
          <p:cNvSpPr>
            <a:spLocks noGrp="1"/>
          </p:cNvSpPr>
          <p:nvPr>
            <p:ph type="body" idx="25" hasCustomPrompt="1"/>
          </p:nvPr>
        </p:nvSpPr>
        <p:spPr>
          <a:xfrm>
            <a:off x="7135951" y="3682711"/>
            <a:ext cx="2580077" cy="646405"/>
          </a:xfrm>
          <a:prstGeom prst="rect">
            <a:avLst/>
          </a:prstGeo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a:buNone/>
              <a:tabLst/>
              <a:defRPr sz="1200" b="0" i="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marL="0" indent="0">
              <a:buNone/>
            </a:pPr>
            <a:r>
              <a:rPr lang="en-US" sz="1200">
                <a:solidFill>
                  <a:schemeClr val="bg1"/>
                </a:solidFill>
                <a:latin typeface="Roboto" charset="0"/>
                <a:ea typeface="Roboto" charset="0"/>
                <a:cs typeface="Roboto" charset="0"/>
              </a:rPr>
              <a:t>Lorem Ipsum is simply dummy text of the printing and typesetting industry.</a:t>
            </a:r>
            <a:endParaRPr lang="en-US" sz="1200" dirty="0">
              <a:solidFill>
                <a:schemeClr val="bg1"/>
              </a:solidFill>
              <a:latin typeface="Roboto" charset="0"/>
              <a:ea typeface="Roboto" charset="0"/>
              <a:cs typeface="Roboto" charset="0"/>
            </a:endParaRPr>
          </a:p>
        </p:txBody>
      </p:sp>
      <p:sp>
        <p:nvSpPr>
          <p:cNvPr id="28" name="Text Placeholder 2"/>
          <p:cNvSpPr>
            <a:spLocks noGrp="1"/>
          </p:cNvSpPr>
          <p:nvPr>
            <p:ph type="body" idx="26" hasCustomPrompt="1"/>
          </p:nvPr>
        </p:nvSpPr>
        <p:spPr>
          <a:xfrm>
            <a:off x="7135951" y="3356004"/>
            <a:ext cx="2580077" cy="302487"/>
          </a:xfrm>
          <a:prstGeom prst="rect">
            <a:avLst/>
          </a:prstGeo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a:buNone/>
              <a:tabLst/>
              <a:defRPr sz="1600" b="1" i="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marL="0" indent="0">
              <a:buNone/>
            </a:pPr>
            <a:r>
              <a:rPr lang="en-US" sz="1200" dirty="0">
                <a:solidFill>
                  <a:schemeClr val="bg1">
                    <a:alpha val="90000"/>
                  </a:schemeClr>
                </a:solidFill>
                <a:latin typeface="Roboto" charset="0"/>
                <a:ea typeface="Roboto" charset="0"/>
                <a:cs typeface="Roboto" charset="0"/>
              </a:rPr>
              <a:t>Title</a:t>
            </a:r>
          </a:p>
          <a:p>
            <a:pPr marL="0" indent="0">
              <a:buNone/>
            </a:pPr>
            <a:endParaRPr lang="en-US" sz="1200" dirty="0">
              <a:solidFill>
                <a:schemeClr val="bg1">
                  <a:alpha val="90000"/>
                </a:schemeClr>
              </a:solidFill>
              <a:latin typeface="Roboto" charset="0"/>
              <a:ea typeface="Roboto" charset="0"/>
              <a:cs typeface="Roboto" charset="0"/>
            </a:endParaRPr>
          </a:p>
        </p:txBody>
      </p:sp>
      <p:sp>
        <p:nvSpPr>
          <p:cNvPr id="29" name="Picture Placeholder 2"/>
          <p:cNvSpPr>
            <a:spLocks noGrp="1"/>
          </p:cNvSpPr>
          <p:nvPr>
            <p:ph type="pic" idx="27" hasCustomPrompt="1"/>
          </p:nvPr>
        </p:nvSpPr>
        <p:spPr>
          <a:xfrm>
            <a:off x="6364387" y="3356004"/>
            <a:ext cx="562360" cy="562360"/>
          </a:xfrm>
          <a:prstGeom prst="rect">
            <a:avLst/>
          </a:prstGeom>
        </p:spPr>
        <p:txBody>
          <a:bodyPr>
            <a:normAutofit/>
          </a:bodyPr>
          <a:lstStyle>
            <a:lvl1pPr marL="0" indent="0" algn="ctr">
              <a:buNone/>
              <a:defRPr sz="1300" b="1"/>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Icon</a:t>
            </a:r>
          </a:p>
        </p:txBody>
      </p:sp>
      <p:sp>
        <p:nvSpPr>
          <p:cNvPr id="30" name="Text Placeholder 2"/>
          <p:cNvSpPr>
            <a:spLocks noGrp="1"/>
          </p:cNvSpPr>
          <p:nvPr>
            <p:ph type="body" idx="28" hasCustomPrompt="1"/>
          </p:nvPr>
        </p:nvSpPr>
        <p:spPr>
          <a:xfrm>
            <a:off x="7135951" y="5025740"/>
            <a:ext cx="2580077" cy="646405"/>
          </a:xfrm>
          <a:prstGeom prst="rect">
            <a:avLst/>
          </a:prstGeo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a:buNone/>
              <a:tabLst/>
              <a:defRPr sz="1200" b="0" i="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marL="0" indent="0">
              <a:buNone/>
            </a:pPr>
            <a:r>
              <a:rPr lang="en-US" sz="1200">
                <a:solidFill>
                  <a:schemeClr val="bg1"/>
                </a:solidFill>
                <a:latin typeface="Roboto" charset="0"/>
                <a:ea typeface="Roboto" charset="0"/>
                <a:cs typeface="Roboto" charset="0"/>
              </a:rPr>
              <a:t>Lorem Ipsum is simply dummy text of the printing and typesetting industry.</a:t>
            </a:r>
            <a:endParaRPr lang="en-US" sz="1200" dirty="0">
              <a:solidFill>
                <a:schemeClr val="bg1"/>
              </a:solidFill>
              <a:latin typeface="Roboto" charset="0"/>
              <a:ea typeface="Roboto" charset="0"/>
              <a:cs typeface="Roboto" charset="0"/>
            </a:endParaRPr>
          </a:p>
        </p:txBody>
      </p:sp>
      <p:sp>
        <p:nvSpPr>
          <p:cNvPr id="31" name="Text Placeholder 2"/>
          <p:cNvSpPr>
            <a:spLocks noGrp="1"/>
          </p:cNvSpPr>
          <p:nvPr>
            <p:ph type="body" idx="29" hasCustomPrompt="1"/>
          </p:nvPr>
        </p:nvSpPr>
        <p:spPr>
          <a:xfrm>
            <a:off x="7135951" y="4699033"/>
            <a:ext cx="2580077" cy="302487"/>
          </a:xfrm>
          <a:prstGeom prst="rect">
            <a:avLst/>
          </a:prstGeo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a:buNone/>
              <a:tabLst/>
              <a:defRPr sz="1600" b="1" i="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marL="0" indent="0">
              <a:buNone/>
            </a:pPr>
            <a:r>
              <a:rPr lang="en-US" sz="1200" dirty="0">
                <a:solidFill>
                  <a:schemeClr val="bg1">
                    <a:alpha val="90000"/>
                  </a:schemeClr>
                </a:solidFill>
                <a:latin typeface="Roboto" charset="0"/>
                <a:ea typeface="Roboto" charset="0"/>
                <a:cs typeface="Roboto" charset="0"/>
              </a:rPr>
              <a:t>Title</a:t>
            </a:r>
          </a:p>
          <a:p>
            <a:pPr marL="0" indent="0">
              <a:buNone/>
            </a:pPr>
            <a:endParaRPr lang="en-US" sz="1200" dirty="0">
              <a:solidFill>
                <a:schemeClr val="bg1">
                  <a:alpha val="90000"/>
                </a:schemeClr>
              </a:solidFill>
              <a:latin typeface="Roboto" charset="0"/>
              <a:ea typeface="Roboto" charset="0"/>
              <a:cs typeface="Roboto" charset="0"/>
            </a:endParaRPr>
          </a:p>
        </p:txBody>
      </p:sp>
      <p:sp>
        <p:nvSpPr>
          <p:cNvPr id="32" name="Picture Placeholder 2"/>
          <p:cNvSpPr>
            <a:spLocks noGrp="1"/>
          </p:cNvSpPr>
          <p:nvPr>
            <p:ph type="pic" idx="30" hasCustomPrompt="1"/>
          </p:nvPr>
        </p:nvSpPr>
        <p:spPr>
          <a:xfrm>
            <a:off x="6364387" y="4699033"/>
            <a:ext cx="562360" cy="562360"/>
          </a:xfrm>
          <a:prstGeom prst="rect">
            <a:avLst/>
          </a:prstGeom>
        </p:spPr>
        <p:txBody>
          <a:bodyPr>
            <a:normAutofit/>
          </a:bodyPr>
          <a:lstStyle>
            <a:lvl1pPr marL="0" indent="0" algn="ctr">
              <a:buNone/>
              <a:defRPr sz="1300" b="1"/>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Icon</a:t>
            </a:r>
          </a:p>
        </p:txBody>
      </p:sp>
    </p:spTree>
    <p:extLst>
      <p:ext uri="{BB962C8B-B14F-4D97-AF65-F5344CB8AC3E}">
        <p14:creationId xmlns:p14="http://schemas.microsoft.com/office/powerpoint/2010/main" val="181328620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3 Centered Paragraphs">
    <p:spTree>
      <p:nvGrpSpPr>
        <p:cNvPr id="1" name=""/>
        <p:cNvGrpSpPr/>
        <p:nvPr/>
      </p:nvGrpSpPr>
      <p:grpSpPr>
        <a:xfrm>
          <a:off x="0" y="0"/>
          <a:ext cx="0" cy="0"/>
          <a:chOff x="0" y="0"/>
          <a:chExt cx="0" cy="0"/>
        </a:xfrm>
      </p:grpSpPr>
      <p:sp>
        <p:nvSpPr>
          <p:cNvPr id="5" name="Text Placeholder 2"/>
          <p:cNvSpPr>
            <a:spLocks noGrp="1"/>
          </p:cNvSpPr>
          <p:nvPr>
            <p:ph type="body" idx="22" hasCustomPrompt="1"/>
          </p:nvPr>
        </p:nvSpPr>
        <p:spPr>
          <a:xfrm>
            <a:off x="4824967" y="2632508"/>
            <a:ext cx="2541034" cy="302487"/>
          </a:xfrm>
          <a:prstGeom prst="rect">
            <a:avLst/>
          </a:prstGeo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a:buNone/>
              <a:tabLst/>
              <a:defRPr sz="1600" b="1" i="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marL="0" indent="0">
              <a:buNone/>
            </a:pPr>
            <a:r>
              <a:rPr lang="en-US" sz="1200" dirty="0">
                <a:solidFill>
                  <a:schemeClr val="bg1">
                    <a:alpha val="90000"/>
                  </a:schemeClr>
                </a:solidFill>
                <a:latin typeface="Roboto" charset="0"/>
                <a:ea typeface="Roboto" charset="0"/>
                <a:cs typeface="Roboto" charset="0"/>
              </a:rPr>
              <a:t>Title</a:t>
            </a:r>
          </a:p>
          <a:p>
            <a:pPr marL="0" indent="0">
              <a:buNone/>
            </a:pPr>
            <a:endParaRPr lang="en-US" sz="1200" dirty="0">
              <a:solidFill>
                <a:schemeClr val="bg1">
                  <a:alpha val="90000"/>
                </a:schemeClr>
              </a:solidFill>
              <a:latin typeface="Roboto" charset="0"/>
              <a:ea typeface="Roboto" charset="0"/>
              <a:cs typeface="Roboto" charset="0"/>
            </a:endParaRPr>
          </a:p>
        </p:txBody>
      </p:sp>
      <p:sp>
        <p:nvSpPr>
          <p:cNvPr id="6" name="Text Placeholder 2"/>
          <p:cNvSpPr>
            <a:spLocks noGrp="1"/>
          </p:cNvSpPr>
          <p:nvPr>
            <p:ph type="body" idx="23" hasCustomPrompt="1"/>
          </p:nvPr>
        </p:nvSpPr>
        <p:spPr>
          <a:xfrm>
            <a:off x="4824968" y="2934995"/>
            <a:ext cx="2541034" cy="1185334"/>
          </a:xfrm>
          <a:prstGeom prst="rect">
            <a:avLst/>
          </a:prstGeo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a:buNone/>
              <a:tabLst/>
              <a:defRPr sz="1400"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marL="0" indent="0">
              <a:buNone/>
            </a:pPr>
            <a:r>
              <a:rPr lang="en-US" sz="1200" dirty="0">
                <a:solidFill>
                  <a:schemeClr val="bg1">
                    <a:alpha val="90000"/>
                  </a:schemeClr>
                </a:solidFill>
                <a:latin typeface="Roboto" charset="0"/>
                <a:ea typeface="Roboto" charset="0"/>
                <a:cs typeface="Roboto" charset="0"/>
              </a:rPr>
              <a:t>It was popularized in the 1960s with the release of Letterset sheets containing Lorem Ipsum passages, and more recently with desktop.</a:t>
            </a:r>
          </a:p>
        </p:txBody>
      </p:sp>
      <p:sp>
        <p:nvSpPr>
          <p:cNvPr id="7" name="Text Placeholder 2"/>
          <p:cNvSpPr>
            <a:spLocks noGrp="1"/>
          </p:cNvSpPr>
          <p:nvPr>
            <p:ph type="body" idx="25" hasCustomPrompt="1"/>
          </p:nvPr>
        </p:nvSpPr>
        <p:spPr>
          <a:xfrm>
            <a:off x="8413799" y="2632508"/>
            <a:ext cx="2541034" cy="302487"/>
          </a:xfrm>
          <a:prstGeom prst="rect">
            <a:avLst/>
          </a:prstGeo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a:buNone/>
              <a:tabLst/>
              <a:defRPr sz="1600" b="1" i="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marL="0" indent="0">
              <a:buNone/>
            </a:pPr>
            <a:r>
              <a:rPr lang="en-US" sz="1200" dirty="0">
                <a:solidFill>
                  <a:schemeClr val="bg1">
                    <a:alpha val="90000"/>
                  </a:schemeClr>
                </a:solidFill>
                <a:latin typeface="Roboto" charset="0"/>
                <a:ea typeface="Roboto" charset="0"/>
                <a:cs typeface="Roboto" charset="0"/>
              </a:rPr>
              <a:t>Title</a:t>
            </a:r>
          </a:p>
          <a:p>
            <a:pPr marL="0" indent="0">
              <a:buNone/>
            </a:pPr>
            <a:endParaRPr lang="en-US" sz="1200" dirty="0">
              <a:solidFill>
                <a:schemeClr val="bg1">
                  <a:alpha val="90000"/>
                </a:schemeClr>
              </a:solidFill>
              <a:latin typeface="Roboto" charset="0"/>
              <a:ea typeface="Roboto" charset="0"/>
              <a:cs typeface="Roboto" charset="0"/>
            </a:endParaRPr>
          </a:p>
        </p:txBody>
      </p:sp>
      <p:sp>
        <p:nvSpPr>
          <p:cNvPr id="8" name="Text Placeholder 2"/>
          <p:cNvSpPr>
            <a:spLocks noGrp="1"/>
          </p:cNvSpPr>
          <p:nvPr>
            <p:ph type="body" idx="26" hasCustomPrompt="1"/>
          </p:nvPr>
        </p:nvSpPr>
        <p:spPr>
          <a:xfrm>
            <a:off x="8413800" y="2934995"/>
            <a:ext cx="2541034" cy="1185334"/>
          </a:xfrm>
          <a:prstGeom prst="rect">
            <a:avLst/>
          </a:prstGeo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a:buNone/>
              <a:tabLst/>
              <a:defRPr sz="1400"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marL="0" indent="0">
              <a:buNone/>
            </a:pPr>
            <a:r>
              <a:rPr lang="en-US" sz="1200" dirty="0">
                <a:solidFill>
                  <a:schemeClr val="bg1">
                    <a:alpha val="90000"/>
                  </a:schemeClr>
                </a:solidFill>
                <a:latin typeface="Roboto" charset="0"/>
                <a:ea typeface="Roboto" charset="0"/>
                <a:cs typeface="Roboto" charset="0"/>
              </a:rPr>
              <a:t>It was popularized in the 1960s with the release of Letterset sheets containing Lorem Ipsum passages, and more recently with desktop.</a:t>
            </a:r>
          </a:p>
        </p:txBody>
      </p:sp>
      <p:cxnSp>
        <p:nvCxnSpPr>
          <p:cNvPr id="9" name="Straight Connector 8"/>
          <p:cNvCxnSpPr/>
          <p:nvPr userDrawn="1"/>
        </p:nvCxnSpPr>
        <p:spPr>
          <a:xfrm>
            <a:off x="4640635" y="2649441"/>
            <a:ext cx="0" cy="1225216"/>
          </a:xfrm>
          <a:prstGeom prst="line">
            <a:avLst/>
          </a:prstGeom>
          <a:ln w="38100">
            <a:solidFill>
              <a:srgbClr val="35B2D3"/>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userDrawn="1"/>
        </p:nvCxnSpPr>
        <p:spPr>
          <a:xfrm>
            <a:off x="8247433" y="2666374"/>
            <a:ext cx="0" cy="1225216"/>
          </a:xfrm>
          <a:prstGeom prst="line">
            <a:avLst/>
          </a:prstGeom>
          <a:ln w="38100">
            <a:solidFill>
              <a:srgbClr val="35B2D3"/>
            </a:solidFill>
          </a:ln>
        </p:spPr>
        <p:style>
          <a:lnRef idx="1">
            <a:schemeClr val="accent1"/>
          </a:lnRef>
          <a:fillRef idx="0">
            <a:schemeClr val="accent1"/>
          </a:fillRef>
          <a:effectRef idx="0">
            <a:schemeClr val="accent1"/>
          </a:effectRef>
          <a:fontRef idx="minor">
            <a:schemeClr val="tx1"/>
          </a:fontRef>
        </p:style>
      </p:cxnSp>
      <p:sp>
        <p:nvSpPr>
          <p:cNvPr id="14" name="Text Placeholder 2"/>
          <p:cNvSpPr>
            <a:spLocks noGrp="1"/>
          </p:cNvSpPr>
          <p:nvPr>
            <p:ph type="body" idx="27" hasCustomPrompt="1"/>
          </p:nvPr>
        </p:nvSpPr>
        <p:spPr>
          <a:xfrm>
            <a:off x="1236134" y="2632508"/>
            <a:ext cx="2541034" cy="302487"/>
          </a:xfrm>
          <a:prstGeom prst="rect">
            <a:avLst/>
          </a:prstGeo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a:buNone/>
              <a:tabLst/>
              <a:defRPr sz="1600" b="1" i="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marL="0" indent="0">
              <a:buNone/>
            </a:pPr>
            <a:r>
              <a:rPr lang="en-US" sz="1200" dirty="0">
                <a:solidFill>
                  <a:schemeClr val="bg1">
                    <a:alpha val="90000"/>
                  </a:schemeClr>
                </a:solidFill>
                <a:latin typeface="Roboto" charset="0"/>
                <a:ea typeface="Roboto" charset="0"/>
                <a:cs typeface="Roboto" charset="0"/>
              </a:rPr>
              <a:t>Title</a:t>
            </a:r>
          </a:p>
          <a:p>
            <a:pPr marL="0" indent="0">
              <a:buNone/>
            </a:pPr>
            <a:endParaRPr lang="en-US" sz="1200" dirty="0">
              <a:solidFill>
                <a:schemeClr val="bg1">
                  <a:alpha val="90000"/>
                </a:schemeClr>
              </a:solidFill>
              <a:latin typeface="Roboto" charset="0"/>
              <a:ea typeface="Roboto" charset="0"/>
              <a:cs typeface="Roboto" charset="0"/>
            </a:endParaRPr>
          </a:p>
        </p:txBody>
      </p:sp>
      <p:sp>
        <p:nvSpPr>
          <p:cNvPr id="15" name="Text Placeholder 2"/>
          <p:cNvSpPr>
            <a:spLocks noGrp="1"/>
          </p:cNvSpPr>
          <p:nvPr>
            <p:ph type="body" idx="28" hasCustomPrompt="1"/>
          </p:nvPr>
        </p:nvSpPr>
        <p:spPr>
          <a:xfrm>
            <a:off x="1236135" y="2934995"/>
            <a:ext cx="2541034" cy="1185334"/>
          </a:xfrm>
          <a:prstGeom prst="rect">
            <a:avLst/>
          </a:prstGeo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a:buNone/>
              <a:tabLst/>
              <a:defRPr sz="1400"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marL="0" indent="0">
              <a:buNone/>
            </a:pPr>
            <a:r>
              <a:rPr lang="en-US" sz="1200" dirty="0">
                <a:solidFill>
                  <a:schemeClr val="bg1">
                    <a:alpha val="90000"/>
                  </a:schemeClr>
                </a:solidFill>
                <a:latin typeface="Roboto" charset="0"/>
                <a:ea typeface="Roboto" charset="0"/>
                <a:cs typeface="Roboto" charset="0"/>
              </a:rPr>
              <a:t>It was popularized in the 1960s with the release of Letterset sheets containing Lorem Ipsum passages, and more recently with desktop.</a:t>
            </a:r>
          </a:p>
        </p:txBody>
      </p:sp>
      <p:cxnSp>
        <p:nvCxnSpPr>
          <p:cNvPr id="16" name="Straight Connector 15"/>
          <p:cNvCxnSpPr/>
          <p:nvPr userDrawn="1"/>
        </p:nvCxnSpPr>
        <p:spPr>
          <a:xfrm>
            <a:off x="1069768" y="2666374"/>
            <a:ext cx="0" cy="1225216"/>
          </a:xfrm>
          <a:prstGeom prst="line">
            <a:avLst/>
          </a:prstGeom>
          <a:ln w="38100">
            <a:solidFill>
              <a:srgbClr val="35B2D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805942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Heading with 4 Paragraphs and Icons">
    <p:spTree>
      <p:nvGrpSpPr>
        <p:cNvPr id="1" name=""/>
        <p:cNvGrpSpPr/>
        <p:nvPr/>
      </p:nvGrpSpPr>
      <p:grpSpPr>
        <a:xfrm>
          <a:off x="0" y="0"/>
          <a:ext cx="0" cy="0"/>
          <a:chOff x="0" y="0"/>
          <a:chExt cx="0" cy="0"/>
        </a:xfrm>
      </p:grpSpPr>
      <p:sp>
        <p:nvSpPr>
          <p:cNvPr id="7" name="Text Placeholder 2"/>
          <p:cNvSpPr>
            <a:spLocks noGrp="1"/>
          </p:cNvSpPr>
          <p:nvPr>
            <p:ph type="body" idx="11" hasCustomPrompt="1"/>
          </p:nvPr>
        </p:nvSpPr>
        <p:spPr>
          <a:xfrm>
            <a:off x="2065163" y="2358122"/>
            <a:ext cx="3689413" cy="302487"/>
          </a:xfrm>
          <a:prstGeom prst="rect">
            <a:avLst/>
          </a:prstGeo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a:buNone/>
              <a:tabLst/>
              <a:defRPr sz="1600" b="1" i="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marL="0" indent="0">
              <a:buNone/>
            </a:pPr>
            <a:r>
              <a:rPr lang="en-US" sz="1200" dirty="0">
                <a:solidFill>
                  <a:schemeClr val="bg1">
                    <a:alpha val="90000"/>
                  </a:schemeClr>
                </a:solidFill>
                <a:latin typeface="Roboto" charset="0"/>
                <a:ea typeface="Roboto" charset="0"/>
                <a:cs typeface="Roboto" charset="0"/>
              </a:rPr>
              <a:t>Title</a:t>
            </a:r>
          </a:p>
          <a:p>
            <a:pPr marL="0" indent="0">
              <a:buNone/>
            </a:pPr>
            <a:endParaRPr lang="en-US" sz="1200" dirty="0">
              <a:solidFill>
                <a:schemeClr val="bg1">
                  <a:alpha val="90000"/>
                </a:schemeClr>
              </a:solidFill>
              <a:latin typeface="Roboto" charset="0"/>
              <a:ea typeface="Roboto" charset="0"/>
              <a:cs typeface="Roboto" charset="0"/>
            </a:endParaRPr>
          </a:p>
        </p:txBody>
      </p:sp>
      <p:sp>
        <p:nvSpPr>
          <p:cNvPr id="8" name="Text Placeholder 2"/>
          <p:cNvSpPr>
            <a:spLocks noGrp="1"/>
          </p:cNvSpPr>
          <p:nvPr>
            <p:ph type="body" idx="1" hasCustomPrompt="1"/>
          </p:nvPr>
        </p:nvSpPr>
        <p:spPr>
          <a:xfrm>
            <a:off x="2065163" y="2660609"/>
            <a:ext cx="3689413" cy="974847"/>
          </a:xfrm>
          <a:prstGeom prst="rect">
            <a:avLst/>
          </a:prstGeo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a:buNone/>
              <a:tabLst/>
              <a:defRPr sz="1200" b="0" i="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marL="0" indent="0">
              <a:buNone/>
            </a:pPr>
            <a:r>
              <a:rPr lang="en-US" sz="1200" dirty="0">
                <a:solidFill>
                  <a:schemeClr val="bg1">
                    <a:alpha val="90000"/>
                  </a:schemeClr>
                </a:solidFill>
                <a:latin typeface="Roboto" charset="0"/>
                <a:ea typeface="Roboto" charset="0"/>
                <a:cs typeface="Roboto" charset="0"/>
              </a:rPr>
              <a:t>Time is always established fact that a reader will be distracted by the readable content of a page when looking at its layout. The point of using Lorem Ipsum is that it has a more-or-less normal distribution of letters, as opposed.</a:t>
            </a:r>
          </a:p>
        </p:txBody>
      </p:sp>
      <p:sp>
        <p:nvSpPr>
          <p:cNvPr id="9" name="Rounded Rectangle 8"/>
          <p:cNvSpPr/>
          <p:nvPr userDrawn="1"/>
        </p:nvSpPr>
        <p:spPr>
          <a:xfrm>
            <a:off x="1077955" y="2358122"/>
            <a:ext cx="759387" cy="75938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2"/>
          <p:cNvSpPr>
            <a:spLocks noGrp="1"/>
          </p:cNvSpPr>
          <p:nvPr>
            <p:ph type="body" idx="12" hasCustomPrompt="1"/>
          </p:nvPr>
        </p:nvSpPr>
        <p:spPr>
          <a:xfrm>
            <a:off x="2065163" y="4169989"/>
            <a:ext cx="3689413" cy="302487"/>
          </a:xfrm>
          <a:prstGeom prst="rect">
            <a:avLst/>
          </a:prstGeo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a:buNone/>
              <a:tabLst/>
              <a:defRPr sz="1600" b="1" i="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marL="0" indent="0">
              <a:buNone/>
            </a:pPr>
            <a:r>
              <a:rPr lang="en-US" sz="1200" dirty="0">
                <a:solidFill>
                  <a:schemeClr val="bg1">
                    <a:alpha val="90000"/>
                  </a:schemeClr>
                </a:solidFill>
                <a:latin typeface="Roboto" charset="0"/>
                <a:ea typeface="Roboto" charset="0"/>
                <a:cs typeface="Roboto" charset="0"/>
              </a:rPr>
              <a:t>Title</a:t>
            </a:r>
          </a:p>
          <a:p>
            <a:pPr marL="0" indent="0">
              <a:buNone/>
            </a:pPr>
            <a:endParaRPr lang="en-US" sz="1200" dirty="0">
              <a:solidFill>
                <a:schemeClr val="bg1">
                  <a:alpha val="90000"/>
                </a:schemeClr>
              </a:solidFill>
              <a:latin typeface="Roboto" charset="0"/>
              <a:ea typeface="Roboto" charset="0"/>
              <a:cs typeface="Roboto" charset="0"/>
            </a:endParaRPr>
          </a:p>
        </p:txBody>
      </p:sp>
      <p:sp>
        <p:nvSpPr>
          <p:cNvPr id="11" name="Text Placeholder 2"/>
          <p:cNvSpPr>
            <a:spLocks noGrp="1"/>
          </p:cNvSpPr>
          <p:nvPr>
            <p:ph type="body" idx="13" hasCustomPrompt="1"/>
          </p:nvPr>
        </p:nvSpPr>
        <p:spPr>
          <a:xfrm>
            <a:off x="2065163" y="4472476"/>
            <a:ext cx="3689413" cy="974847"/>
          </a:xfrm>
          <a:prstGeom prst="rect">
            <a:avLst/>
          </a:prstGeo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a:buNone/>
              <a:tabLst/>
              <a:defRPr sz="1200" b="0" i="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marL="0" indent="0">
              <a:buNone/>
            </a:pPr>
            <a:r>
              <a:rPr lang="en-US" sz="1200" dirty="0">
                <a:solidFill>
                  <a:schemeClr val="bg1">
                    <a:alpha val="90000"/>
                  </a:schemeClr>
                </a:solidFill>
                <a:latin typeface="Roboto" charset="0"/>
                <a:ea typeface="Roboto" charset="0"/>
                <a:cs typeface="Roboto" charset="0"/>
              </a:rPr>
              <a:t>Time is always established fact that a reader will be distracted by the readable content of a page when looking at its layout. The point of using Lorem Ipsum is that it has a more-or-less normal distribution of letters, as opposed.</a:t>
            </a:r>
          </a:p>
        </p:txBody>
      </p:sp>
      <p:sp>
        <p:nvSpPr>
          <p:cNvPr id="12" name="Rounded Rectangle 11"/>
          <p:cNvSpPr/>
          <p:nvPr userDrawn="1"/>
        </p:nvSpPr>
        <p:spPr>
          <a:xfrm>
            <a:off x="1077955" y="4169989"/>
            <a:ext cx="759387" cy="75938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 Placeholder 2"/>
          <p:cNvSpPr>
            <a:spLocks noGrp="1"/>
          </p:cNvSpPr>
          <p:nvPr>
            <p:ph type="body" idx="14" hasCustomPrompt="1"/>
          </p:nvPr>
        </p:nvSpPr>
        <p:spPr>
          <a:xfrm>
            <a:off x="7382230" y="2358122"/>
            <a:ext cx="3689413" cy="302487"/>
          </a:xfrm>
          <a:prstGeom prst="rect">
            <a:avLst/>
          </a:prstGeo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a:buNone/>
              <a:tabLst/>
              <a:defRPr sz="1600" b="1" i="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marL="0" indent="0">
              <a:buNone/>
            </a:pPr>
            <a:r>
              <a:rPr lang="en-US" sz="1200" dirty="0">
                <a:solidFill>
                  <a:schemeClr val="bg1">
                    <a:alpha val="90000"/>
                  </a:schemeClr>
                </a:solidFill>
                <a:latin typeface="Roboto" charset="0"/>
                <a:ea typeface="Roboto" charset="0"/>
                <a:cs typeface="Roboto" charset="0"/>
              </a:rPr>
              <a:t>Title</a:t>
            </a:r>
          </a:p>
          <a:p>
            <a:pPr marL="0" indent="0">
              <a:buNone/>
            </a:pPr>
            <a:endParaRPr lang="en-US" sz="1200" dirty="0">
              <a:solidFill>
                <a:schemeClr val="bg1">
                  <a:alpha val="90000"/>
                </a:schemeClr>
              </a:solidFill>
              <a:latin typeface="Roboto" charset="0"/>
              <a:ea typeface="Roboto" charset="0"/>
              <a:cs typeface="Roboto" charset="0"/>
            </a:endParaRPr>
          </a:p>
        </p:txBody>
      </p:sp>
      <p:sp>
        <p:nvSpPr>
          <p:cNvPr id="14" name="Text Placeholder 2"/>
          <p:cNvSpPr>
            <a:spLocks noGrp="1"/>
          </p:cNvSpPr>
          <p:nvPr>
            <p:ph type="body" idx="15" hasCustomPrompt="1"/>
          </p:nvPr>
        </p:nvSpPr>
        <p:spPr>
          <a:xfrm>
            <a:off x="7382230" y="2660609"/>
            <a:ext cx="3689413" cy="974847"/>
          </a:xfrm>
          <a:prstGeom prst="rect">
            <a:avLst/>
          </a:prstGeo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a:buNone/>
              <a:tabLst/>
              <a:defRPr sz="1200" b="0" i="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marL="0" indent="0">
              <a:buNone/>
            </a:pPr>
            <a:r>
              <a:rPr lang="en-US" sz="1200" dirty="0">
                <a:solidFill>
                  <a:schemeClr val="bg1">
                    <a:alpha val="90000"/>
                  </a:schemeClr>
                </a:solidFill>
                <a:latin typeface="Roboto" charset="0"/>
                <a:ea typeface="Roboto" charset="0"/>
                <a:cs typeface="Roboto" charset="0"/>
              </a:rPr>
              <a:t>Time is always established fact that a reader will be distracted by the readable content of a page when looking at its layout. The point of using Lorem Ipsum is that it has a more-or-less normal distribution of letters, as opposed.</a:t>
            </a:r>
          </a:p>
        </p:txBody>
      </p:sp>
      <p:sp>
        <p:nvSpPr>
          <p:cNvPr id="15" name="Rounded Rectangle 14"/>
          <p:cNvSpPr/>
          <p:nvPr userDrawn="1"/>
        </p:nvSpPr>
        <p:spPr>
          <a:xfrm>
            <a:off x="6395022" y="2358122"/>
            <a:ext cx="759387" cy="75938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 Placeholder 2"/>
          <p:cNvSpPr>
            <a:spLocks noGrp="1"/>
          </p:cNvSpPr>
          <p:nvPr>
            <p:ph type="body" idx="16" hasCustomPrompt="1"/>
          </p:nvPr>
        </p:nvSpPr>
        <p:spPr>
          <a:xfrm>
            <a:off x="7382230" y="4169989"/>
            <a:ext cx="3689413" cy="302487"/>
          </a:xfrm>
          <a:prstGeom prst="rect">
            <a:avLst/>
          </a:prstGeo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a:buNone/>
              <a:tabLst/>
              <a:defRPr sz="1600" b="1" i="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marL="0" indent="0">
              <a:buNone/>
            </a:pPr>
            <a:r>
              <a:rPr lang="en-US" sz="1200" dirty="0">
                <a:solidFill>
                  <a:schemeClr val="bg1">
                    <a:alpha val="90000"/>
                  </a:schemeClr>
                </a:solidFill>
                <a:latin typeface="Roboto" charset="0"/>
                <a:ea typeface="Roboto" charset="0"/>
                <a:cs typeface="Roboto" charset="0"/>
              </a:rPr>
              <a:t>Title</a:t>
            </a:r>
          </a:p>
          <a:p>
            <a:pPr marL="0" indent="0">
              <a:buNone/>
            </a:pPr>
            <a:endParaRPr lang="en-US" sz="1200" dirty="0">
              <a:solidFill>
                <a:schemeClr val="bg1">
                  <a:alpha val="90000"/>
                </a:schemeClr>
              </a:solidFill>
              <a:latin typeface="Roboto" charset="0"/>
              <a:ea typeface="Roboto" charset="0"/>
              <a:cs typeface="Roboto" charset="0"/>
            </a:endParaRPr>
          </a:p>
        </p:txBody>
      </p:sp>
      <p:sp>
        <p:nvSpPr>
          <p:cNvPr id="17" name="Text Placeholder 2"/>
          <p:cNvSpPr>
            <a:spLocks noGrp="1"/>
          </p:cNvSpPr>
          <p:nvPr>
            <p:ph type="body" idx="17" hasCustomPrompt="1"/>
          </p:nvPr>
        </p:nvSpPr>
        <p:spPr>
          <a:xfrm>
            <a:off x="7382230" y="4472476"/>
            <a:ext cx="3689413" cy="974847"/>
          </a:xfrm>
          <a:prstGeom prst="rect">
            <a:avLst/>
          </a:prstGeo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a:buNone/>
              <a:tabLst/>
              <a:defRPr sz="1200" b="0" i="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marL="0" indent="0">
              <a:buNone/>
            </a:pPr>
            <a:r>
              <a:rPr lang="en-US" sz="1200" dirty="0">
                <a:solidFill>
                  <a:schemeClr val="bg1">
                    <a:alpha val="90000"/>
                  </a:schemeClr>
                </a:solidFill>
                <a:latin typeface="Roboto" charset="0"/>
                <a:ea typeface="Roboto" charset="0"/>
                <a:cs typeface="Roboto" charset="0"/>
              </a:rPr>
              <a:t>Time is always established fact that a reader will be distracted by the readable content of a page when looking at its layout. The point of using Lorem Ipsum is that it has a more-or-less normal distribution of letters, as opposed.</a:t>
            </a:r>
          </a:p>
        </p:txBody>
      </p:sp>
      <p:sp>
        <p:nvSpPr>
          <p:cNvPr id="18" name="Rounded Rectangle 17"/>
          <p:cNvSpPr/>
          <p:nvPr userDrawn="1"/>
        </p:nvSpPr>
        <p:spPr>
          <a:xfrm>
            <a:off x="6395022" y="4169989"/>
            <a:ext cx="759387" cy="75938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itle 1"/>
          <p:cNvSpPr>
            <a:spLocks noGrp="1"/>
          </p:cNvSpPr>
          <p:nvPr>
            <p:ph type="title" hasCustomPrompt="1"/>
          </p:nvPr>
        </p:nvSpPr>
        <p:spPr>
          <a:xfrm>
            <a:off x="1077955" y="1491690"/>
            <a:ext cx="7178575" cy="599166"/>
          </a:xfrm>
        </p:spPr>
        <p:txBody>
          <a:bodyPr/>
          <a:lstStyle/>
          <a:p>
            <a:r>
              <a:rPr lang="en-US" dirty="0"/>
              <a:t>Heading 1</a:t>
            </a:r>
          </a:p>
        </p:txBody>
      </p:sp>
    </p:spTree>
    <p:extLst>
      <p:ext uri="{BB962C8B-B14F-4D97-AF65-F5344CB8AC3E}">
        <p14:creationId xmlns:p14="http://schemas.microsoft.com/office/powerpoint/2010/main" val="156617414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sp>
        <p:nvSpPr>
          <p:cNvPr id="10" name="Полилиния 14"/>
          <p:cNvSpPr/>
          <p:nvPr userDrawn="1"/>
        </p:nvSpPr>
        <p:spPr>
          <a:xfrm>
            <a:off x="663911" y="860"/>
            <a:ext cx="6090480" cy="6857140"/>
          </a:xfrm>
          <a:custGeom>
            <a:avLst/>
            <a:gdLst>
              <a:gd name="connsiteX0" fmla="*/ 1 w 10627592"/>
              <a:gd name="connsiteY0" fmla="*/ 0 h 11965375"/>
              <a:gd name="connsiteX1" fmla="*/ 5750559 w 10627592"/>
              <a:gd name="connsiteY1" fmla="*/ 0 h 11965375"/>
              <a:gd name="connsiteX2" fmla="*/ 9845777 w 10627592"/>
              <a:gd name="connsiteY2" fmla="*/ 4095219 h 11965375"/>
              <a:gd name="connsiteX3" fmla="*/ 9845777 w 10627592"/>
              <a:gd name="connsiteY3" fmla="*/ 7870156 h 11965375"/>
              <a:gd name="connsiteX4" fmla="*/ 5750559 w 10627592"/>
              <a:gd name="connsiteY4" fmla="*/ 11965375 h 11965375"/>
              <a:gd name="connsiteX5" fmla="*/ 0 w 10627592"/>
              <a:gd name="connsiteY5" fmla="*/ 11965375 h 11965375"/>
              <a:gd name="connsiteX6" fmla="*/ 4095218 w 10627592"/>
              <a:gd name="connsiteY6" fmla="*/ 7870156 h 11965375"/>
              <a:gd name="connsiteX7" fmla="*/ 4095219 w 10627592"/>
              <a:gd name="connsiteY7" fmla="*/ 4095219 h 11965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627592" h="11965375">
                <a:moveTo>
                  <a:pt x="1" y="0"/>
                </a:moveTo>
                <a:lnTo>
                  <a:pt x="5750559" y="0"/>
                </a:lnTo>
                <a:lnTo>
                  <a:pt x="9845777" y="4095219"/>
                </a:lnTo>
                <a:cubicBezTo>
                  <a:pt x="10888197" y="5137640"/>
                  <a:pt x="10888197" y="6827735"/>
                  <a:pt x="9845777" y="7870156"/>
                </a:cubicBezTo>
                <a:lnTo>
                  <a:pt x="5750559" y="11965375"/>
                </a:lnTo>
                <a:lnTo>
                  <a:pt x="0" y="11965375"/>
                </a:lnTo>
                <a:lnTo>
                  <a:pt x="4095218" y="7870156"/>
                </a:lnTo>
                <a:cubicBezTo>
                  <a:pt x="5137639" y="6827736"/>
                  <a:pt x="5137639" y="5137638"/>
                  <a:pt x="4095219" y="4095219"/>
                </a:cubicBezTo>
                <a:close/>
              </a:path>
            </a:pathLst>
          </a:custGeom>
          <a:solidFill>
            <a:schemeClr val="bg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ru-RU">
              <a:solidFill>
                <a:schemeClr val="bg1"/>
              </a:solidFill>
            </a:endParaRPr>
          </a:p>
        </p:txBody>
      </p:sp>
      <p:sp>
        <p:nvSpPr>
          <p:cNvPr id="11" name="Title 1"/>
          <p:cNvSpPr>
            <a:spLocks noGrp="1"/>
          </p:cNvSpPr>
          <p:nvPr>
            <p:ph type="title" hasCustomPrompt="1"/>
          </p:nvPr>
        </p:nvSpPr>
        <p:spPr>
          <a:xfrm>
            <a:off x="831850" y="2429509"/>
            <a:ext cx="10515600" cy="602105"/>
          </a:xfrm>
          <a:prstGeom prst="rect">
            <a:avLst/>
          </a:prstGeom>
        </p:spPr>
        <p:txBody>
          <a:bodyPr anchor="b">
            <a:normAutofit/>
          </a:bodyPr>
          <a:lstStyle>
            <a:lvl1pPr algn="r">
              <a:defRPr sz="3500" b="1" i="1" baseline="0"/>
            </a:lvl1pPr>
          </a:lstStyle>
          <a:p>
            <a:r>
              <a:rPr lang="en-US" dirty="0"/>
              <a:t>Heading</a:t>
            </a:r>
          </a:p>
        </p:txBody>
      </p:sp>
      <p:sp>
        <p:nvSpPr>
          <p:cNvPr id="12" name="Subtitle 2"/>
          <p:cNvSpPr>
            <a:spLocks noGrp="1"/>
          </p:cNvSpPr>
          <p:nvPr>
            <p:ph type="subTitle" idx="1" hasCustomPrompt="1"/>
          </p:nvPr>
        </p:nvSpPr>
        <p:spPr>
          <a:xfrm>
            <a:off x="831850" y="3273489"/>
            <a:ext cx="10515600" cy="306832"/>
          </a:xfrm>
        </p:spPr>
        <p:txBody>
          <a:bodyPr>
            <a:noAutofit/>
          </a:bodyPr>
          <a:lstStyle>
            <a:lvl1pPr marL="0" indent="0" algn="r">
              <a:buNone/>
              <a:defRPr sz="2200" i="1"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 heading</a:t>
            </a:r>
          </a:p>
        </p:txBody>
      </p:sp>
    </p:spTree>
    <p:extLst>
      <p:ext uri="{BB962C8B-B14F-4D97-AF65-F5344CB8AC3E}">
        <p14:creationId xmlns:p14="http://schemas.microsoft.com/office/powerpoint/2010/main" val="29274036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Page 1">
    <p:spTree>
      <p:nvGrpSpPr>
        <p:cNvPr id="1" name=""/>
        <p:cNvGrpSpPr/>
        <p:nvPr/>
      </p:nvGrpSpPr>
      <p:grpSpPr>
        <a:xfrm>
          <a:off x="0" y="0"/>
          <a:ext cx="0" cy="0"/>
          <a:chOff x="0" y="0"/>
          <a:chExt cx="0" cy="0"/>
        </a:xfrm>
      </p:grpSpPr>
    </p:spTree>
    <p:extLst>
      <p:ext uri="{BB962C8B-B14F-4D97-AF65-F5344CB8AC3E}">
        <p14:creationId xmlns:p14="http://schemas.microsoft.com/office/powerpoint/2010/main" val="111677070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Page 2">
    <p:bg>
      <p:bgPr>
        <a:solidFill>
          <a:srgbClr val="2F79A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316107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Background Graphic 1">
    <p:bg>
      <p:bgPr>
        <a:solidFill>
          <a:srgbClr val="1F557B"/>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alphaModFix amt="5000"/>
            <a:extLst>
              <a:ext uri="{28A0092B-C50C-407E-A947-70E740481C1C}">
                <a14:useLocalDpi xmlns:a14="http://schemas.microsoft.com/office/drawing/2010/main"/>
              </a:ext>
            </a:extLst>
          </a:blip>
          <a:srcRect l="53420"/>
          <a:stretch/>
        </p:blipFill>
        <p:spPr>
          <a:xfrm>
            <a:off x="0" y="-9058"/>
            <a:ext cx="4782384" cy="6882048"/>
          </a:xfrm>
          <a:prstGeom prst="rect">
            <a:avLst/>
          </a:prstGeom>
        </p:spPr>
      </p:pic>
    </p:spTree>
    <p:extLst>
      <p:ext uri="{BB962C8B-B14F-4D97-AF65-F5344CB8AC3E}">
        <p14:creationId xmlns:p14="http://schemas.microsoft.com/office/powerpoint/2010/main" val="190585432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Background Graphic 2">
    <p:bg>
      <p:bgPr>
        <a:solidFill>
          <a:srgbClr val="1F557B"/>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screen">
            <a:alphaModFix amt="5000"/>
            <a:extLst>
              <a:ext uri="{28A0092B-C50C-407E-A947-70E740481C1C}">
                <a14:useLocalDpi xmlns:a14="http://schemas.microsoft.com/office/drawing/2010/main"/>
              </a:ext>
            </a:extLst>
          </a:blip>
          <a:srcRect l="11497" t="32728" r="66052" b="35548"/>
          <a:stretch/>
        </p:blipFill>
        <p:spPr>
          <a:xfrm>
            <a:off x="0" y="-1"/>
            <a:ext cx="4853354" cy="6858001"/>
          </a:xfrm>
          <a:prstGeom prst="rect">
            <a:avLst/>
          </a:prstGeom>
        </p:spPr>
      </p:pic>
    </p:spTree>
    <p:extLst>
      <p:ext uri="{BB962C8B-B14F-4D97-AF65-F5344CB8AC3E}">
        <p14:creationId xmlns:p14="http://schemas.microsoft.com/office/powerpoint/2010/main" val="109536375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Background Graphic 4">
    <p:bg>
      <p:bgPr>
        <a:solidFill>
          <a:srgbClr val="1F557B"/>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alphaModFix amt="5000"/>
            <a:extLst>
              <a:ext uri="{28A0092B-C50C-407E-A947-70E740481C1C}">
                <a14:useLocalDpi xmlns:a14="http://schemas.microsoft.com/office/drawing/2010/main"/>
              </a:ext>
            </a:extLst>
          </a:blip>
          <a:srcRect l="89854" t="44284" r="484" b="43446"/>
          <a:stretch/>
        </p:blipFill>
        <p:spPr>
          <a:xfrm>
            <a:off x="6791177" y="0"/>
            <a:ext cx="5400823" cy="6858000"/>
          </a:xfrm>
          <a:prstGeom prst="rect">
            <a:avLst/>
          </a:prstGeom>
        </p:spPr>
      </p:pic>
    </p:spTree>
    <p:extLst>
      <p:ext uri="{BB962C8B-B14F-4D97-AF65-F5344CB8AC3E}">
        <p14:creationId xmlns:p14="http://schemas.microsoft.com/office/powerpoint/2010/main" val="9174531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Full Slide Heading and Text">
    <p:spTree>
      <p:nvGrpSpPr>
        <p:cNvPr id="1" name=""/>
        <p:cNvGrpSpPr/>
        <p:nvPr/>
      </p:nvGrpSpPr>
      <p:grpSpPr>
        <a:xfrm>
          <a:off x="0" y="0"/>
          <a:ext cx="0" cy="0"/>
          <a:chOff x="0" y="0"/>
          <a:chExt cx="0" cy="0"/>
        </a:xfrm>
      </p:grpSpPr>
      <p:sp>
        <p:nvSpPr>
          <p:cNvPr id="11" name="Полилиния 24"/>
          <p:cNvSpPr/>
          <p:nvPr userDrawn="1"/>
        </p:nvSpPr>
        <p:spPr>
          <a:xfrm>
            <a:off x="-1" y="0"/>
            <a:ext cx="9028253" cy="6874454"/>
          </a:xfrm>
          <a:custGeom>
            <a:avLst/>
            <a:gdLst>
              <a:gd name="connsiteX0" fmla="*/ 0 w 18015370"/>
              <a:gd name="connsiteY0" fmla="*/ 0 h 13717587"/>
              <a:gd name="connsiteX1" fmla="*/ 7465573 w 18015370"/>
              <a:gd name="connsiteY1" fmla="*/ 0 h 13717587"/>
              <a:gd name="connsiteX2" fmla="*/ 15954192 w 18015370"/>
              <a:gd name="connsiteY2" fmla="*/ 8154389 h 13717587"/>
              <a:gd name="connsiteX3" fmla="*/ 18015370 w 18015370"/>
              <a:gd name="connsiteY3" fmla="*/ 12934585 h 13717587"/>
              <a:gd name="connsiteX4" fmla="*/ 17983162 w 18015370"/>
              <a:gd name="connsiteY4" fmla="*/ 13582567 h 13717587"/>
              <a:gd name="connsiteX5" fmla="*/ 17966310 w 18015370"/>
              <a:gd name="connsiteY5" fmla="*/ 13717587 h 13717587"/>
              <a:gd name="connsiteX6" fmla="*/ 0 w 18015370"/>
              <a:gd name="connsiteY6" fmla="*/ 13717587 h 13717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015370" h="13717587">
                <a:moveTo>
                  <a:pt x="0" y="0"/>
                </a:moveTo>
                <a:lnTo>
                  <a:pt x="7465573" y="0"/>
                </a:lnTo>
                <a:lnTo>
                  <a:pt x="15954192" y="8154389"/>
                </a:lnTo>
                <a:cubicBezTo>
                  <a:pt x="17328306" y="9474405"/>
                  <a:pt x="18015370" y="11204491"/>
                  <a:pt x="18015370" y="12934585"/>
                </a:cubicBezTo>
                <a:cubicBezTo>
                  <a:pt x="18015370" y="13150845"/>
                  <a:pt x="18004634" y="13367107"/>
                  <a:pt x="17983162" y="13582567"/>
                </a:cubicBezTo>
                <a:lnTo>
                  <a:pt x="17966310" y="13717587"/>
                </a:lnTo>
                <a:lnTo>
                  <a:pt x="0" y="13717587"/>
                </a:lnTo>
                <a:close/>
              </a:path>
            </a:pathLst>
          </a:custGeom>
          <a:solidFill>
            <a:schemeClr val="bg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ru-RU"/>
          </a:p>
        </p:txBody>
      </p:sp>
      <p:sp>
        <p:nvSpPr>
          <p:cNvPr id="12" name="Title 1"/>
          <p:cNvSpPr>
            <a:spLocks noGrp="1"/>
          </p:cNvSpPr>
          <p:nvPr>
            <p:ph type="title" hasCustomPrompt="1"/>
          </p:nvPr>
        </p:nvSpPr>
        <p:spPr>
          <a:xfrm>
            <a:off x="831850" y="1862138"/>
            <a:ext cx="10515600" cy="440795"/>
          </a:xfrm>
          <a:prstGeom prst="rect">
            <a:avLst/>
          </a:prstGeom>
        </p:spPr>
        <p:txBody>
          <a:bodyPr anchor="b">
            <a:normAutofit/>
          </a:bodyPr>
          <a:lstStyle>
            <a:lvl1pPr>
              <a:defRPr sz="2500"/>
            </a:lvl1pPr>
          </a:lstStyle>
          <a:p>
            <a:r>
              <a:rPr lang="en-US" dirty="0"/>
              <a:t>Heading</a:t>
            </a:r>
          </a:p>
        </p:txBody>
      </p:sp>
      <p:sp>
        <p:nvSpPr>
          <p:cNvPr id="13" name="Text Placeholder 2"/>
          <p:cNvSpPr>
            <a:spLocks noGrp="1"/>
          </p:cNvSpPr>
          <p:nvPr>
            <p:ph type="body" idx="1" hasCustomPrompt="1"/>
          </p:nvPr>
        </p:nvSpPr>
        <p:spPr>
          <a:xfrm>
            <a:off x="831850" y="2540000"/>
            <a:ext cx="10515600" cy="3047999"/>
          </a:xfrm>
          <a:prstGeom prst="rect">
            <a:avLst/>
          </a:prstGeom>
        </p:spPr>
        <p:txBody>
          <a:bodyPr>
            <a:normAutofit/>
          </a:bodyPr>
          <a:lstStyle>
            <a:lvl1pPr marL="0" marR="0" indent="0" algn="just" defTabSz="914400" rtl="0" eaLnBrk="1" fontAlgn="auto" latinLnBrk="0" hangingPunct="1">
              <a:lnSpc>
                <a:spcPct val="90000"/>
              </a:lnSpc>
              <a:spcBef>
                <a:spcPts val="1000"/>
              </a:spcBef>
              <a:spcAft>
                <a:spcPts val="0"/>
              </a:spcAft>
              <a:buClrTx/>
              <a:buSzTx/>
              <a:buFont typeface="Arial"/>
              <a:buNone/>
              <a:tabLst/>
              <a:defRPr sz="1400"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marL="0" indent="0">
              <a:buNone/>
            </a:pPr>
            <a:r>
              <a:rPr lang="en-US" sz="1200" dirty="0">
                <a:solidFill>
                  <a:schemeClr val="bg1">
                    <a:alpha val="90000"/>
                  </a:schemeClr>
                </a:solidFill>
                <a:latin typeface="Roboto" charset="0"/>
                <a:ea typeface="Roboto" charset="0"/>
                <a:cs typeface="Roboto" charset="0"/>
              </a:rPr>
              <a:t>Lorem Ipsum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popularized in the 1960s with the release of Letterset sheets containing Lorem Ipsum passages, and more recently with desktop publishing software like Aldus PageMaker including versions of Lorem Ipsum.</a:t>
            </a:r>
          </a:p>
          <a:p>
            <a:pPr marL="0" indent="0" algn="just">
              <a:buNone/>
            </a:pPr>
            <a:r>
              <a:rPr lang="en-US" sz="1200" dirty="0">
                <a:solidFill>
                  <a:schemeClr val="bg1">
                    <a:alpha val="90000"/>
                  </a:schemeClr>
                </a:solidFill>
                <a:latin typeface="Roboto" charset="0"/>
                <a:ea typeface="Roboto" charset="0"/>
                <a:cs typeface="Roboto" charset="0"/>
              </a:rPr>
              <a:t>It is a long established fact that a reader will be distracted by the readable content of a page when looking at its layout. The point of using Lorem Ipsum is that it has a more-or-less normal distribution of letters, as opposed to using 'Content here, content here', making it look like readable English. Many desktop publishing packages and web page editors now use Lorem Ipsum as their default model text, and a search for 'lorem ipsum' will uncover many web sites still in their infancy. Various versions have evolved over the years, sometimes by accident, sometimes on purpose (injected humor and the like)</a:t>
            </a:r>
          </a:p>
          <a:p>
            <a:pPr marL="0" indent="0" algn="just">
              <a:buNone/>
            </a:pPr>
            <a:r>
              <a:rPr lang="en-US" sz="1200" dirty="0">
                <a:solidFill>
                  <a:schemeClr val="bg1">
                    <a:alpha val="90000"/>
                  </a:schemeClr>
                </a:solidFill>
                <a:latin typeface="Roboto" charset="0"/>
                <a:ea typeface="Roboto" charset="0"/>
                <a:cs typeface="Roboto" charset="0"/>
              </a:rPr>
              <a:t>It is a long established fact that a reader will be distracted by the readable content of a page when looking at its layout. The point of using Lorem Ipsum is that it has a more-or-less normal distribution of letters, as opposed to using 'Content here, content here', making it look like readable English. Many desktop publishing packages and web page editors now use Lorem Ipsum as their default model text, and a search for 'lorem ipsum' will uncover many web sites still in their infancy. Various versions have evolved over the years, sometimes by accident, sometimes on purpose (injected humor and the like).</a:t>
            </a:r>
          </a:p>
        </p:txBody>
      </p:sp>
    </p:spTree>
    <p:extLst>
      <p:ext uri="{BB962C8B-B14F-4D97-AF65-F5344CB8AC3E}">
        <p14:creationId xmlns:p14="http://schemas.microsoft.com/office/powerpoint/2010/main" val="83547096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Background Graphic 8">
    <p:bg>
      <p:bgPr>
        <a:solidFill>
          <a:srgbClr val="1F557B"/>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alphaModFix amt="5000"/>
            <a:extLst>
              <a:ext uri="{28A0092B-C50C-407E-A947-70E740481C1C}">
                <a14:useLocalDpi xmlns:a14="http://schemas.microsoft.com/office/drawing/2010/main"/>
              </a:ext>
            </a:extLst>
          </a:blip>
          <a:srcRect b="52796"/>
          <a:stretch/>
        </p:blipFill>
        <p:spPr>
          <a:xfrm>
            <a:off x="4454770" y="1416149"/>
            <a:ext cx="7737230" cy="5441851"/>
          </a:xfrm>
          <a:prstGeom prst="rect">
            <a:avLst/>
          </a:prstGeom>
        </p:spPr>
      </p:pic>
    </p:spTree>
    <p:extLst>
      <p:ext uri="{BB962C8B-B14F-4D97-AF65-F5344CB8AC3E}">
        <p14:creationId xmlns:p14="http://schemas.microsoft.com/office/powerpoint/2010/main" val="96384820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Background Graphic 9">
    <p:bg>
      <p:bgPr>
        <a:solidFill>
          <a:srgbClr val="1F557B"/>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alphaModFix amt="5000"/>
            <a:extLst>
              <a:ext uri="{28A0092B-C50C-407E-A947-70E740481C1C}">
                <a14:useLocalDpi xmlns:a14="http://schemas.microsoft.com/office/drawing/2010/main"/>
              </a:ext>
            </a:extLst>
          </a:blip>
          <a:srcRect l="-133" t="23703" r="29873" b="17349"/>
          <a:stretch/>
        </p:blipFill>
        <p:spPr>
          <a:xfrm>
            <a:off x="-23149" y="-11575"/>
            <a:ext cx="12215149" cy="6869576"/>
          </a:xfrm>
          <a:prstGeom prst="rect">
            <a:avLst/>
          </a:prstGeom>
        </p:spPr>
      </p:pic>
    </p:spTree>
    <p:extLst>
      <p:ext uri="{BB962C8B-B14F-4D97-AF65-F5344CB8AC3E}">
        <p14:creationId xmlns:p14="http://schemas.microsoft.com/office/powerpoint/2010/main" val="378806976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Background Graphic 10">
    <p:bg>
      <p:bgPr>
        <a:solidFill>
          <a:srgbClr val="1F557B"/>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alphaModFix amt="5000"/>
            <a:extLst>
              <a:ext uri="{28A0092B-C50C-407E-A947-70E740481C1C}">
                <a14:useLocalDpi xmlns:a14="http://schemas.microsoft.com/office/drawing/2010/main"/>
              </a:ext>
            </a:extLst>
          </a:blip>
          <a:srcRect l="26760" t="45628" b="26723"/>
          <a:stretch/>
        </p:blipFill>
        <p:spPr>
          <a:xfrm>
            <a:off x="0" y="0"/>
            <a:ext cx="12192000" cy="6858000"/>
          </a:xfrm>
          <a:prstGeom prst="rect">
            <a:avLst/>
          </a:prstGeom>
        </p:spPr>
      </p:pic>
    </p:spTree>
    <p:extLst>
      <p:ext uri="{BB962C8B-B14F-4D97-AF65-F5344CB8AC3E}">
        <p14:creationId xmlns:p14="http://schemas.microsoft.com/office/powerpoint/2010/main" val="380010623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Background Graphic 11">
    <p:bg>
      <p:bgPr>
        <a:solidFill>
          <a:srgbClr val="1F557B"/>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alphaModFix amt="5000"/>
            <a:extLst>
              <a:ext uri="{28A0092B-C50C-407E-A947-70E740481C1C}">
                <a14:useLocalDpi xmlns:a14="http://schemas.microsoft.com/office/drawing/2010/main"/>
              </a:ext>
            </a:extLst>
          </a:blip>
          <a:srcRect l="53420"/>
          <a:stretch/>
        </p:blipFill>
        <p:spPr>
          <a:xfrm flipH="1">
            <a:off x="7408354" y="-9058"/>
            <a:ext cx="4783646" cy="6882048"/>
          </a:xfrm>
          <a:prstGeom prst="rect">
            <a:avLst/>
          </a:prstGeom>
        </p:spPr>
      </p:pic>
    </p:spTree>
    <p:extLst>
      <p:ext uri="{BB962C8B-B14F-4D97-AF65-F5344CB8AC3E}">
        <p14:creationId xmlns:p14="http://schemas.microsoft.com/office/powerpoint/2010/main" val="140163532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Blank Slide">
    <p:bg>
      <p:bgPr>
        <a:solidFill>
          <a:srgbClr val="1F557B"/>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1157180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Background Graphic 12">
    <p:bg>
      <p:bgPr>
        <a:solidFill>
          <a:srgbClr val="1F557B"/>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alphaModFix amt="5000"/>
            <a:extLst>
              <a:ext uri="{28A0092B-C50C-407E-A947-70E740481C1C}">
                <a14:useLocalDpi xmlns:a14="http://schemas.microsoft.com/office/drawing/2010/main"/>
              </a:ext>
            </a:extLst>
          </a:blip>
          <a:srcRect t="10658" r="65000" b="39030"/>
          <a:stretch/>
        </p:blipFill>
        <p:spPr>
          <a:xfrm>
            <a:off x="7421202" y="-1"/>
            <a:ext cx="4770797" cy="6858001"/>
          </a:xfrm>
          <a:prstGeom prst="rect">
            <a:avLst/>
          </a:prstGeom>
        </p:spPr>
      </p:pic>
    </p:spTree>
    <p:extLst>
      <p:ext uri="{BB962C8B-B14F-4D97-AF65-F5344CB8AC3E}">
        <p14:creationId xmlns:p14="http://schemas.microsoft.com/office/powerpoint/2010/main" val="150946091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Background Graphic 14">
    <p:bg>
      <p:bgPr>
        <a:solidFill>
          <a:srgbClr val="1F557B"/>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alphaModFix amt="5000"/>
            <a:extLst>
              <a:ext uri="{28A0092B-C50C-407E-A947-70E740481C1C}">
                <a14:useLocalDpi xmlns:a14="http://schemas.microsoft.com/office/drawing/2010/main"/>
              </a:ext>
            </a:extLst>
          </a:blip>
          <a:srcRect l="20237" t="60225" r="9787"/>
          <a:stretch/>
        </p:blipFill>
        <p:spPr>
          <a:xfrm rot="16200000">
            <a:off x="-1479884" y="1479884"/>
            <a:ext cx="6858002" cy="3898230"/>
          </a:xfrm>
          <a:prstGeom prst="rect">
            <a:avLst/>
          </a:prstGeom>
        </p:spPr>
      </p:pic>
    </p:spTree>
    <p:extLst>
      <p:ext uri="{BB962C8B-B14F-4D97-AF65-F5344CB8AC3E}">
        <p14:creationId xmlns:p14="http://schemas.microsoft.com/office/powerpoint/2010/main" val="21959622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Background Graphic 13">
    <p:bg>
      <p:bgPr>
        <a:solidFill>
          <a:srgbClr val="1F557B"/>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alphaModFix amt="5000"/>
            <a:extLst>
              <a:ext uri="{28A0092B-C50C-407E-A947-70E740481C1C}">
                <a14:useLocalDpi xmlns:a14="http://schemas.microsoft.com/office/drawing/2010/main"/>
              </a:ext>
            </a:extLst>
          </a:blip>
          <a:srcRect l="40766" t="-99" r="-11026" b="41151"/>
          <a:stretch/>
        </p:blipFill>
        <p:spPr>
          <a:xfrm>
            <a:off x="-14990" y="-11575"/>
            <a:ext cx="12215149" cy="6869576"/>
          </a:xfrm>
          <a:prstGeom prst="rect">
            <a:avLst/>
          </a:prstGeom>
        </p:spPr>
      </p:pic>
    </p:spTree>
    <p:extLst>
      <p:ext uri="{BB962C8B-B14F-4D97-AF65-F5344CB8AC3E}">
        <p14:creationId xmlns:p14="http://schemas.microsoft.com/office/powerpoint/2010/main" val="3926439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Heading and 2 Paragraphs With Titles">
    <p:bg>
      <p:bgPr>
        <a:solidFill>
          <a:srgbClr val="2F79A3"/>
        </a:solidFill>
        <a:effectLst/>
      </p:bgPr>
    </p:bg>
    <p:spTree>
      <p:nvGrpSpPr>
        <p:cNvPr id="1" name=""/>
        <p:cNvGrpSpPr/>
        <p:nvPr/>
      </p:nvGrpSpPr>
      <p:grpSpPr>
        <a:xfrm>
          <a:off x="0" y="0"/>
          <a:ext cx="0" cy="0"/>
          <a:chOff x="0" y="0"/>
          <a:chExt cx="0" cy="0"/>
        </a:xfrm>
      </p:grpSpPr>
      <p:sp>
        <p:nvSpPr>
          <p:cNvPr id="10" name="Полилиния 14"/>
          <p:cNvSpPr/>
          <p:nvPr userDrawn="1"/>
        </p:nvSpPr>
        <p:spPr>
          <a:xfrm>
            <a:off x="8289133" y="-111550"/>
            <a:ext cx="3102535" cy="7102660"/>
          </a:xfrm>
          <a:custGeom>
            <a:avLst/>
            <a:gdLst>
              <a:gd name="connsiteX0" fmla="*/ 5992021 w 14278349"/>
              <a:gd name="connsiteY0" fmla="*/ 0 h 13717587"/>
              <a:gd name="connsiteX1" fmla="*/ 14278349 w 14278349"/>
              <a:gd name="connsiteY1" fmla="*/ 0 h 13717587"/>
              <a:gd name="connsiteX2" fmla="*/ 14278349 w 14278349"/>
              <a:gd name="connsiteY2" fmla="*/ 13717587 h 13717587"/>
              <a:gd name="connsiteX3" fmla="*/ 5992020 w 14278349"/>
              <a:gd name="connsiteY3" fmla="*/ 13717587 h 13717587"/>
              <a:gd name="connsiteX4" fmla="*/ 612900 w 14278349"/>
              <a:gd name="connsiteY4" fmla="*/ 8338465 h 13717587"/>
              <a:gd name="connsiteX5" fmla="*/ 612900 w 14278349"/>
              <a:gd name="connsiteY5" fmla="*/ 5379121 h 13717587"/>
              <a:gd name="connsiteX0" fmla="*/ 5992021 w 14278349"/>
              <a:gd name="connsiteY0" fmla="*/ 0 h 13717587"/>
              <a:gd name="connsiteX1" fmla="*/ 14278349 w 14278349"/>
              <a:gd name="connsiteY1" fmla="*/ 13717587 h 13717587"/>
              <a:gd name="connsiteX2" fmla="*/ 5992020 w 14278349"/>
              <a:gd name="connsiteY2" fmla="*/ 13717587 h 13717587"/>
              <a:gd name="connsiteX3" fmla="*/ 612900 w 14278349"/>
              <a:gd name="connsiteY3" fmla="*/ 8338465 h 13717587"/>
              <a:gd name="connsiteX4" fmla="*/ 612900 w 14278349"/>
              <a:gd name="connsiteY4" fmla="*/ 5379121 h 13717587"/>
              <a:gd name="connsiteX5" fmla="*/ 5992021 w 14278349"/>
              <a:gd name="connsiteY5" fmla="*/ 0 h 13717587"/>
              <a:gd name="connsiteX0" fmla="*/ 14278349 w 14369789"/>
              <a:gd name="connsiteY0" fmla="*/ 13717587 h 13809027"/>
              <a:gd name="connsiteX1" fmla="*/ 5992020 w 14369789"/>
              <a:gd name="connsiteY1" fmla="*/ 13717587 h 13809027"/>
              <a:gd name="connsiteX2" fmla="*/ 612900 w 14369789"/>
              <a:gd name="connsiteY2" fmla="*/ 8338465 h 13809027"/>
              <a:gd name="connsiteX3" fmla="*/ 612900 w 14369789"/>
              <a:gd name="connsiteY3" fmla="*/ 5379121 h 13809027"/>
              <a:gd name="connsiteX4" fmla="*/ 5992021 w 14369789"/>
              <a:gd name="connsiteY4" fmla="*/ 0 h 13809027"/>
              <a:gd name="connsiteX5" fmla="*/ 14369789 w 14369789"/>
              <a:gd name="connsiteY5" fmla="*/ 13809027 h 13809027"/>
              <a:gd name="connsiteX0" fmla="*/ 14278349 w 14278349"/>
              <a:gd name="connsiteY0" fmla="*/ 13717587 h 13717587"/>
              <a:gd name="connsiteX1" fmla="*/ 5992020 w 14278349"/>
              <a:gd name="connsiteY1" fmla="*/ 13717587 h 13717587"/>
              <a:gd name="connsiteX2" fmla="*/ 612900 w 14278349"/>
              <a:gd name="connsiteY2" fmla="*/ 8338465 h 13717587"/>
              <a:gd name="connsiteX3" fmla="*/ 612900 w 14278349"/>
              <a:gd name="connsiteY3" fmla="*/ 5379121 h 13717587"/>
              <a:gd name="connsiteX4" fmla="*/ 5992021 w 14278349"/>
              <a:gd name="connsiteY4" fmla="*/ 0 h 13717587"/>
              <a:gd name="connsiteX0" fmla="*/ 5992020 w 5992021"/>
              <a:gd name="connsiteY0" fmla="*/ 13717587 h 13717587"/>
              <a:gd name="connsiteX1" fmla="*/ 612900 w 5992021"/>
              <a:gd name="connsiteY1" fmla="*/ 8338465 h 13717587"/>
              <a:gd name="connsiteX2" fmla="*/ 612900 w 5992021"/>
              <a:gd name="connsiteY2" fmla="*/ 5379121 h 13717587"/>
              <a:gd name="connsiteX3" fmla="*/ 5992021 w 5992021"/>
              <a:gd name="connsiteY3" fmla="*/ 0 h 13717587"/>
            </a:gdLst>
            <a:ahLst/>
            <a:cxnLst>
              <a:cxn ang="0">
                <a:pos x="connsiteX0" y="connsiteY0"/>
              </a:cxn>
              <a:cxn ang="0">
                <a:pos x="connsiteX1" y="connsiteY1"/>
              </a:cxn>
              <a:cxn ang="0">
                <a:pos x="connsiteX2" y="connsiteY2"/>
              </a:cxn>
              <a:cxn ang="0">
                <a:pos x="connsiteX3" y="connsiteY3"/>
              </a:cxn>
            </a:cxnLst>
            <a:rect l="l" t="t" r="r" b="b"/>
            <a:pathLst>
              <a:path w="5992021" h="13717587">
                <a:moveTo>
                  <a:pt x="5992020" y="13717587"/>
                </a:moveTo>
                <a:lnTo>
                  <a:pt x="612900" y="8338465"/>
                </a:lnTo>
                <a:cubicBezTo>
                  <a:pt x="-204299" y="7521265"/>
                  <a:pt x="-204300" y="6196322"/>
                  <a:pt x="612900" y="5379121"/>
                </a:cubicBezTo>
                <a:lnTo>
                  <a:pt x="5992021" y="0"/>
                </a:lnTo>
              </a:path>
            </a:pathLst>
          </a:custGeom>
          <a:noFill/>
          <a:ln w="184150">
            <a:solidFill>
              <a:schemeClr val="bg1">
                <a:alpha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1" name="Title 1"/>
          <p:cNvSpPr>
            <a:spLocks noGrp="1"/>
          </p:cNvSpPr>
          <p:nvPr>
            <p:ph type="title" hasCustomPrompt="1"/>
          </p:nvPr>
        </p:nvSpPr>
        <p:spPr>
          <a:xfrm>
            <a:off x="831850" y="1727199"/>
            <a:ext cx="10515600" cy="846666"/>
          </a:xfrm>
          <a:prstGeom prst="rect">
            <a:avLst/>
          </a:prstGeom>
        </p:spPr>
        <p:txBody>
          <a:bodyPr anchor="b">
            <a:normAutofit/>
          </a:bodyPr>
          <a:lstStyle>
            <a:lvl1pPr>
              <a:defRPr sz="2500" baseline="0"/>
            </a:lvl1pPr>
          </a:lstStyle>
          <a:p>
            <a:r>
              <a:rPr lang="en-US" dirty="0"/>
              <a:t>Welcome</a:t>
            </a:r>
            <a:br>
              <a:rPr lang="en-US" dirty="0"/>
            </a:br>
            <a:r>
              <a:rPr lang="en-US" dirty="0"/>
              <a:t>heading 2</a:t>
            </a:r>
          </a:p>
        </p:txBody>
      </p:sp>
      <p:sp>
        <p:nvSpPr>
          <p:cNvPr id="12" name="Text Placeholder 2"/>
          <p:cNvSpPr>
            <a:spLocks noGrp="1"/>
          </p:cNvSpPr>
          <p:nvPr>
            <p:ph type="body" idx="1" hasCustomPrompt="1"/>
          </p:nvPr>
        </p:nvSpPr>
        <p:spPr>
          <a:xfrm>
            <a:off x="831850" y="3318933"/>
            <a:ext cx="4975200" cy="1761067"/>
          </a:xfrm>
          <a:prstGeom prst="rect">
            <a:avLst/>
          </a:prstGeom>
        </p:spPr>
        <p:txBody>
          <a:bodyPr>
            <a:normAutofit/>
          </a:bodyPr>
          <a:lstStyle>
            <a:lvl1pPr marL="0" marR="0" indent="0" algn="just" defTabSz="914400" rtl="0" eaLnBrk="1" fontAlgn="auto" latinLnBrk="0" hangingPunct="1">
              <a:lnSpc>
                <a:spcPct val="90000"/>
              </a:lnSpc>
              <a:spcBef>
                <a:spcPts val="1000"/>
              </a:spcBef>
              <a:spcAft>
                <a:spcPts val="0"/>
              </a:spcAft>
              <a:buClrTx/>
              <a:buSzTx/>
              <a:buFont typeface="Arial"/>
              <a:buNone/>
              <a:tabLst/>
              <a:defRPr sz="1200" b="0" i="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marL="0" indent="0">
              <a:buNone/>
            </a:pPr>
            <a:r>
              <a:rPr lang="en-US" sz="1200" dirty="0">
                <a:solidFill>
                  <a:schemeClr val="bg1">
                    <a:alpha val="90000"/>
                  </a:schemeClr>
                </a:solidFill>
                <a:latin typeface="Roboto" charset="0"/>
                <a:ea typeface="Roboto" charset="0"/>
                <a:cs typeface="Roboto" charset="0"/>
              </a:rPr>
              <a:t>Lorem Ipsum is simply dummy text of the printing and typesetting industry. Lorem Ipsum has been the industry's standard dummy text ever since the 1500s, when an unknown printer took a galley of type and scrambled it to make a type specimen book.</a:t>
            </a:r>
          </a:p>
          <a:p>
            <a:pPr marL="0" indent="0">
              <a:buNone/>
            </a:pPr>
            <a:r>
              <a:rPr lang="en-US" sz="1200" dirty="0">
                <a:solidFill>
                  <a:schemeClr val="bg1">
                    <a:alpha val="90000"/>
                  </a:schemeClr>
                </a:solidFill>
                <a:latin typeface="Roboto" charset="0"/>
                <a:ea typeface="Roboto" charset="0"/>
                <a:cs typeface="Roboto" charset="0"/>
              </a:rPr>
              <a:t>It has survived not only five centuries, but also the leap into electronic typesetting, remaining essentially unchanged. It was popularized in the 1960s with the release of Letterset sheets containing Lorem Ipsum passages.</a:t>
            </a:r>
          </a:p>
          <a:p>
            <a:pPr marL="0" indent="0">
              <a:buNone/>
            </a:pPr>
            <a:endParaRPr lang="en-US" sz="1200" dirty="0">
              <a:solidFill>
                <a:schemeClr val="bg1">
                  <a:alpha val="90000"/>
                </a:schemeClr>
              </a:solidFill>
              <a:latin typeface="Roboto" charset="0"/>
              <a:ea typeface="Roboto" charset="0"/>
              <a:cs typeface="Roboto" charset="0"/>
            </a:endParaRPr>
          </a:p>
        </p:txBody>
      </p:sp>
      <p:sp>
        <p:nvSpPr>
          <p:cNvPr id="14" name="Text Placeholder 2"/>
          <p:cNvSpPr>
            <a:spLocks noGrp="1"/>
          </p:cNvSpPr>
          <p:nvPr>
            <p:ph type="body" idx="10" hasCustomPrompt="1"/>
          </p:nvPr>
        </p:nvSpPr>
        <p:spPr>
          <a:xfrm>
            <a:off x="6371167" y="3318932"/>
            <a:ext cx="4976283" cy="1761067"/>
          </a:xfrm>
          <a:prstGeom prst="rect">
            <a:avLst/>
          </a:prstGeom>
        </p:spPr>
        <p:txBody>
          <a:bodyPr>
            <a:normAutofit/>
          </a:bodyPr>
          <a:lstStyle>
            <a:lvl1pPr marL="0" marR="0" indent="0" algn="just" defTabSz="914400" rtl="0" eaLnBrk="1" fontAlgn="auto" latinLnBrk="0" hangingPunct="1">
              <a:lnSpc>
                <a:spcPct val="90000"/>
              </a:lnSpc>
              <a:spcBef>
                <a:spcPts val="1000"/>
              </a:spcBef>
              <a:spcAft>
                <a:spcPts val="0"/>
              </a:spcAft>
              <a:buClrTx/>
              <a:buSzTx/>
              <a:buFont typeface="Arial"/>
              <a:buNone/>
              <a:tabLst/>
              <a:defRPr sz="1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marL="0" indent="0">
              <a:buNone/>
            </a:pPr>
            <a:r>
              <a:rPr lang="en-US" sz="1200" dirty="0">
                <a:solidFill>
                  <a:schemeClr val="bg1">
                    <a:alpha val="90000"/>
                  </a:schemeClr>
                </a:solidFill>
                <a:latin typeface="Roboto" charset="0"/>
                <a:ea typeface="Roboto" charset="0"/>
                <a:cs typeface="Roboto" charset="0"/>
              </a:rPr>
              <a:t>Lorem Ipsum is simply dummy text of the printing and typesetting industry. Lorem Ipsum has been the industry's standard dummy text ever since the 1500s, when an unknown printer took a galley of type and scrambled it to make a type specimen book.</a:t>
            </a:r>
          </a:p>
          <a:p>
            <a:pPr marL="0" indent="0">
              <a:buNone/>
            </a:pPr>
            <a:r>
              <a:rPr lang="en-US" sz="1200" dirty="0">
                <a:solidFill>
                  <a:schemeClr val="bg1">
                    <a:alpha val="90000"/>
                  </a:schemeClr>
                </a:solidFill>
                <a:latin typeface="Roboto" charset="0"/>
                <a:ea typeface="Roboto" charset="0"/>
                <a:cs typeface="Roboto" charset="0"/>
              </a:rPr>
              <a:t>It has survived not only five centuries, but also the leap into electronic typesetting, remaining essentially unchanged. It was popularized in the 1960s with the release of Letterset sheets containing Lorem Ipsum passages.</a:t>
            </a:r>
          </a:p>
          <a:p>
            <a:pPr marL="0" indent="0">
              <a:buNone/>
            </a:pPr>
            <a:endParaRPr lang="en-US" sz="1200" dirty="0">
              <a:solidFill>
                <a:schemeClr val="bg1">
                  <a:alpha val="90000"/>
                </a:schemeClr>
              </a:solidFill>
              <a:latin typeface="Roboto" charset="0"/>
              <a:ea typeface="Roboto" charset="0"/>
              <a:cs typeface="Roboto" charset="0"/>
            </a:endParaRPr>
          </a:p>
        </p:txBody>
      </p:sp>
      <p:sp>
        <p:nvSpPr>
          <p:cNvPr id="17" name="Text Placeholder 2"/>
          <p:cNvSpPr>
            <a:spLocks noGrp="1"/>
          </p:cNvSpPr>
          <p:nvPr>
            <p:ph type="body" idx="11" hasCustomPrompt="1"/>
          </p:nvPr>
        </p:nvSpPr>
        <p:spPr>
          <a:xfrm>
            <a:off x="831850" y="3016446"/>
            <a:ext cx="4976283" cy="302487"/>
          </a:xfrm>
          <a:prstGeom prst="rect">
            <a:avLst/>
          </a:prstGeom>
        </p:spPr>
        <p:txBody>
          <a:bodyPr>
            <a:normAutofit/>
          </a:bodyPr>
          <a:lstStyle>
            <a:lvl1pPr marL="0" marR="0" indent="0" algn="just" defTabSz="914400" rtl="0" eaLnBrk="1" fontAlgn="auto" latinLnBrk="0" hangingPunct="1">
              <a:lnSpc>
                <a:spcPct val="90000"/>
              </a:lnSpc>
              <a:spcBef>
                <a:spcPts val="1000"/>
              </a:spcBef>
              <a:spcAft>
                <a:spcPts val="0"/>
              </a:spcAft>
              <a:buClrTx/>
              <a:buSzTx/>
              <a:buFont typeface="Arial"/>
              <a:buNone/>
              <a:tabLst/>
              <a:defRPr sz="1600" b="1" i="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marL="0" indent="0">
              <a:buNone/>
            </a:pPr>
            <a:r>
              <a:rPr lang="en-US" sz="1200" dirty="0">
                <a:solidFill>
                  <a:schemeClr val="bg1">
                    <a:alpha val="90000"/>
                  </a:schemeClr>
                </a:solidFill>
                <a:latin typeface="Roboto" charset="0"/>
                <a:ea typeface="Roboto" charset="0"/>
                <a:cs typeface="Roboto" charset="0"/>
              </a:rPr>
              <a:t>Title</a:t>
            </a:r>
          </a:p>
          <a:p>
            <a:pPr marL="0" indent="0">
              <a:buNone/>
            </a:pPr>
            <a:endParaRPr lang="en-US" sz="1200" dirty="0">
              <a:solidFill>
                <a:schemeClr val="bg1">
                  <a:alpha val="90000"/>
                </a:schemeClr>
              </a:solidFill>
              <a:latin typeface="Roboto" charset="0"/>
              <a:ea typeface="Roboto" charset="0"/>
              <a:cs typeface="Roboto" charset="0"/>
            </a:endParaRPr>
          </a:p>
        </p:txBody>
      </p:sp>
      <p:sp>
        <p:nvSpPr>
          <p:cNvPr id="18" name="Text Placeholder 2"/>
          <p:cNvSpPr>
            <a:spLocks noGrp="1"/>
          </p:cNvSpPr>
          <p:nvPr>
            <p:ph type="body" idx="12" hasCustomPrompt="1"/>
          </p:nvPr>
        </p:nvSpPr>
        <p:spPr>
          <a:xfrm>
            <a:off x="6371166" y="3016445"/>
            <a:ext cx="4976283" cy="302487"/>
          </a:xfrm>
          <a:prstGeom prst="rect">
            <a:avLst/>
          </a:prstGeom>
        </p:spPr>
        <p:txBody>
          <a:bodyPr>
            <a:normAutofit/>
          </a:bodyPr>
          <a:lstStyle>
            <a:lvl1pPr marL="0" marR="0" indent="0" algn="just" defTabSz="914400" rtl="0" eaLnBrk="1" fontAlgn="auto" latinLnBrk="0" hangingPunct="1">
              <a:lnSpc>
                <a:spcPct val="90000"/>
              </a:lnSpc>
              <a:spcBef>
                <a:spcPts val="1000"/>
              </a:spcBef>
              <a:spcAft>
                <a:spcPts val="0"/>
              </a:spcAft>
              <a:buClrTx/>
              <a:buSzTx/>
              <a:buFont typeface="Arial"/>
              <a:buNone/>
              <a:tabLst/>
              <a:defRPr sz="1600" b="1" i="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marL="0" indent="0">
              <a:buNone/>
            </a:pPr>
            <a:r>
              <a:rPr lang="en-US" sz="1200" dirty="0">
                <a:solidFill>
                  <a:schemeClr val="bg1">
                    <a:alpha val="90000"/>
                  </a:schemeClr>
                </a:solidFill>
                <a:latin typeface="Roboto" charset="0"/>
                <a:ea typeface="Roboto" charset="0"/>
                <a:cs typeface="Roboto" charset="0"/>
              </a:rPr>
              <a:t>Title</a:t>
            </a:r>
          </a:p>
          <a:p>
            <a:pPr marL="0" indent="0">
              <a:buNone/>
            </a:pPr>
            <a:endParaRPr lang="en-US" sz="1200" dirty="0">
              <a:solidFill>
                <a:schemeClr val="bg1">
                  <a:alpha val="90000"/>
                </a:schemeClr>
              </a:solidFill>
              <a:latin typeface="Roboto" charset="0"/>
              <a:ea typeface="Roboto" charset="0"/>
              <a:cs typeface="Roboto" charset="0"/>
            </a:endParaRPr>
          </a:p>
        </p:txBody>
      </p:sp>
    </p:spTree>
    <p:extLst>
      <p:ext uri="{BB962C8B-B14F-4D97-AF65-F5344CB8AC3E}">
        <p14:creationId xmlns:p14="http://schemas.microsoft.com/office/powerpoint/2010/main" val="15124414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6 Paragraphs with Icons">
    <p:spTree>
      <p:nvGrpSpPr>
        <p:cNvPr id="1" name=""/>
        <p:cNvGrpSpPr/>
        <p:nvPr/>
      </p:nvGrpSpPr>
      <p:grpSpPr>
        <a:xfrm>
          <a:off x="0" y="0"/>
          <a:ext cx="0" cy="0"/>
          <a:chOff x="0" y="0"/>
          <a:chExt cx="0" cy="0"/>
        </a:xfrm>
      </p:grpSpPr>
      <p:sp>
        <p:nvSpPr>
          <p:cNvPr id="10" name="Text Placeholder 2"/>
          <p:cNvSpPr>
            <a:spLocks noGrp="1"/>
          </p:cNvSpPr>
          <p:nvPr>
            <p:ph type="body" idx="1" hasCustomPrompt="1"/>
          </p:nvPr>
        </p:nvSpPr>
        <p:spPr>
          <a:xfrm>
            <a:off x="1238249" y="2479553"/>
            <a:ext cx="2791883" cy="466847"/>
          </a:xfrm>
          <a:prstGeom prst="rect">
            <a:avLst/>
          </a:prstGeom>
        </p:spPr>
        <p:txBody>
          <a:bodyPr>
            <a:normAutofit/>
          </a:bodyPr>
          <a:lstStyle>
            <a:lvl1pPr marL="0" marR="0" indent="0" algn="just" defTabSz="914400" rtl="0" eaLnBrk="1" fontAlgn="auto" latinLnBrk="0" hangingPunct="1">
              <a:lnSpc>
                <a:spcPct val="90000"/>
              </a:lnSpc>
              <a:spcBef>
                <a:spcPts val="1000"/>
              </a:spcBef>
              <a:spcAft>
                <a:spcPts val="0"/>
              </a:spcAft>
              <a:buClrTx/>
              <a:buSzTx/>
              <a:buFont typeface="Arial"/>
              <a:buNone/>
              <a:tabLst/>
              <a:defRPr sz="1200" b="0" i="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marL="0" indent="0">
              <a:buNone/>
            </a:pPr>
            <a:r>
              <a:rPr lang="en-US" sz="1200" dirty="0">
                <a:solidFill>
                  <a:schemeClr val="bg1">
                    <a:alpha val="90000"/>
                  </a:schemeClr>
                </a:solidFill>
                <a:latin typeface="Roboto" charset="0"/>
                <a:ea typeface="Roboto" charset="0"/>
                <a:cs typeface="Roboto" charset="0"/>
              </a:rPr>
              <a:t>Lorem Ipsum is simply dummy text of the printing and typesetting </a:t>
            </a:r>
            <a:r>
              <a:rPr lang="en-US" sz="1200">
                <a:solidFill>
                  <a:schemeClr val="bg1">
                    <a:alpha val="90000"/>
                  </a:schemeClr>
                </a:solidFill>
                <a:latin typeface="Roboto" charset="0"/>
                <a:ea typeface="Roboto" charset="0"/>
                <a:cs typeface="Roboto" charset="0"/>
              </a:rPr>
              <a:t>industry.</a:t>
            </a:r>
            <a:endParaRPr lang="en-US" sz="1200" dirty="0">
              <a:solidFill>
                <a:schemeClr val="bg1">
                  <a:alpha val="90000"/>
                </a:schemeClr>
              </a:solidFill>
              <a:latin typeface="Roboto" charset="0"/>
              <a:ea typeface="Roboto" charset="0"/>
              <a:cs typeface="Roboto" charset="0"/>
            </a:endParaRPr>
          </a:p>
        </p:txBody>
      </p:sp>
      <p:sp>
        <p:nvSpPr>
          <p:cNvPr id="14" name="Text Placeholder 2"/>
          <p:cNvSpPr>
            <a:spLocks noGrp="1"/>
          </p:cNvSpPr>
          <p:nvPr>
            <p:ph type="body" idx="11" hasCustomPrompt="1"/>
          </p:nvPr>
        </p:nvSpPr>
        <p:spPr>
          <a:xfrm>
            <a:off x="4675715" y="2479553"/>
            <a:ext cx="2791883" cy="466847"/>
          </a:xfrm>
          <a:prstGeom prst="rect">
            <a:avLst/>
          </a:prstGeom>
        </p:spPr>
        <p:txBody>
          <a:bodyPr>
            <a:normAutofit/>
          </a:bodyPr>
          <a:lstStyle>
            <a:lvl1pPr marL="0" marR="0" indent="0" algn="just" defTabSz="914400" rtl="0" eaLnBrk="1" fontAlgn="auto" latinLnBrk="0" hangingPunct="1">
              <a:lnSpc>
                <a:spcPct val="90000"/>
              </a:lnSpc>
              <a:spcBef>
                <a:spcPts val="1000"/>
              </a:spcBef>
              <a:spcAft>
                <a:spcPts val="0"/>
              </a:spcAft>
              <a:buClrTx/>
              <a:buSzTx/>
              <a:buFont typeface="Arial"/>
              <a:buNone/>
              <a:tabLst/>
              <a:defRPr sz="1200" b="0" i="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marL="0" indent="0">
              <a:buNone/>
            </a:pPr>
            <a:r>
              <a:rPr lang="en-US" sz="1200" dirty="0">
                <a:solidFill>
                  <a:schemeClr val="bg1">
                    <a:alpha val="90000"/>
                  </a:schemeClr>
                </a:solidFill>
                <a:latin typeface="Roboto" charset="0"/>
                <a:ea typeface="Roboto" charset="0"/>
                <a:cs typeface="Roboto" charset="0"/>
              </a:rPr>
              <a:t>Lorem Ipsum is simply dummy text of the printing and typesetting </a:t>
            </a:r>
            <a:r>
              <a:rPr lang="en-US" sz="1200">
                <a:solidFill>
                  <a:schemeClr val="bg1">
                    <a:alpha val="90000"/>
                  </a:schemeClr>
                </a:solidFill>
                <a:latin typeface="Roboto" charset="0"/>
                <a:ea typeface="Roboto" charset="0"/>
                <a:cs typeface="Roboto" charset="0"/>
              </a:rPr>
              <a:t>industry.</a:t>
            </a:r>
            <a:endParaRPr lang="en-US" sz="1200" dirty="0">
              <a:solidFill>
                <a:schemeClr val="bg1">
                  <a:alpha val="90000"/>
                </a:schemeClr>
              </a:solidFill>
              <a:latin typeface="Roboto" charset="0"/>
              <a:ea typeface="Roboto" charset="0"/>
              <a:cs typeface="Roboto" charset="0"/>
            </a:endParaRPr>
          </a:p>
        </p:txBody>
      </p:sp>
      <p:sp>
        <p:nvSpPr>
          <p:cNvPr id="18" name="Text Placeholder 2"/>
          <p:cNvSpPr>
            <a:spLocks noGrp="1"/>
          </p:cNvSpPr>
          <p:nvPr>
            <p:ph type="body" idx="13" hasCustomPrompt="1"/>
          </p:nvPr>
        </p:nvSpPr>
        <p:spPr>
          <a:xfrm>
            <a:off x="8096248" y="2479553"/>
            <a:ext cx="2791883" cy="466847"/>
          </a:xfrm>
          <a:prstGeom prst="rect">
            <a:avLst/>
          </a:prstGeom>
        </p:spPr>
        <p:txBody>
          <a:bodyPr>
            <a:normAutofit/>
          </a:bodyPr>
          <a:lstStyle>
            <a:lvl1pPr marL="0" marR="0" indent="0" algn="just" defTabSz="914400" rtl="0" eaLnBrk="1" fontAlgn="auto" latinLnBrk="0" hangingPunct="1">
              <a:lnSpc>
                <a:spcPct val="90000"/>
              </a:lnSpc>
              <a:spcBef>
                <a:spcPts val="1000"/>
              </a:spcBef>
              <a:spcAft>
                <a:spcPts val="0"/>
              </a:spcAft>
              <a:buClrTx/>
              <a:buSzTx/>
              <a:buFont typeface="Arial"/>
              <a:buNone/>
              <a:tabLst/>
              <a:defRPr sz="1200" b="0" i="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marL="0" indent="0">
              <a:buNone/>
            </a:pPr>
            <a:r>
              <a:rPr lang="en-US" sz="1200" dirty="0">
                <a:solidFill>
                  <a:schemeClr val="bg1">
                    <a:alpha val="90000"/>
                  </a:schemeClr>
                </a:solidFill>
                <a:latin typeface="Roboto" charset="0"/>
                <a:ea typeface="Roboto" charset="0"/>
                <a:cs typeface="Roboto" charset="0"/>
              </a:rPr>
              <a:t>Lorem Ipsum is simply dummy text of the printing and typesetting </a:t>
            </a:r>
            <a:r>
              <a:rPr lang="en-US" sz="1200">
                <a:solidFill>
                  <a:schemeClr val="bg1">
                    <a:alpha val="90000"/>
                  </a:schemeClr>
                </a:solidFill>
                <a:latin typeface="Roboto" charset="0"/>
                <a:ea typeface="Roboto" charset="0"/>
                <a:cs typeface="Roboto" charset="0"/>
              </a:rPr>
              <a:t>industry.</a:t>
            </a:r>
            <a:endParaRPr lang="en-US" sz="1200" dirty="0">
              <a:solidFill>
                <a:schemeClr val="bg1">
                  <a:alpha val="90000"/>
                </a:schemeClr>
              </a:solidFill>
              <a:latin typeface="Roboto" charset="0"/>
              <a:ea typeface="Roboto" charset="0"/>
              <a:cs typeface="Roboto" charset="0"/>
            </a:endParaRPr>
          </a:p>
        </p:txBody>
      </p:sp>
      <p:sp>
        <p:nvSpPr>
          <p:cNvPr id="22" name="Picture Placeholder 2"/>
          <p:cNvSpPr>
            <a:spLocks noGrp="1"/>
          </p:cNvSpPr>
          <p:nvPr>
            <p:ph type="pic" idx="15" hasCustomPrompt="1"/>
          </p:nvPr>
        </p:nvSpPr>
        <p:spPr>
          <a:xfrm>
            <a:off x="1263443" y="1696915"/>
            <a:ext cx="562360" cy="562360"/>
          </a:xfrm>
          <a:prstGeom prst="rect">
            <a:avLst/>
          </a:prstGeom>
        </p:spPr>
        <p:txBody>
          <a:bodyPr>
            <a:normAutofit/>
          </a:bodyPr>
          <a:lstStyle>
            <a:lvl1pPr marL="0" indent="0" algn="ctr">
              <a:buNone/>
              <a:defRPr sz="1300" b="1"/>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Icon</a:t>
            </a:r>
          </a:p>
        </p:txBody>
      </p:sp>
      <p:sp>
        <p:nvSpPr>
          <p:cNvPr id="23" name="Picture Placeholder 2"/>
          <p:cNvSpPr>
            <a:spLocks noGrp="1"/>
          </p:cNvSpPr>
          <p:nvPr>
            <p:ph type="pic" idx="16" hasCustomPrompt="1"/>
          </p:nvPr>
        </p:nvSpPr>
        <p:spPr>
          <a:xfrm>
            <a:off x="4675715" y="1696915"/>
            <a:ext cx="562360" cy="562360"/>
          </a:xfrm>
          <a:prstGeom prst="rect">
            <a:avLst/>
          </a:prstGeom>
        </p:spPr>
        <p:txBody>
          <a:bodyPr>
            <a:normAutofit/>
          </a:bodyPr>
          <a:lstStyle>
            <a:lvl1pPr marL="0" indent="0" algn="ctr">
              <a:buNone/>
              <a:defRPr sz="1300" b="1"/>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Icon</a:t>
            </a:r>
          </a:p>
        </p:txBody>
      </p:sp>
      <p:sp>
        <p:nvSpPr>
          <p:cNvPr id="24" name="Picture Placeholder 2"/>
          <p:cNvSpPr>
            <a:spLocks noGrp="1"/>
          </p:cNvSpPr>
          <p:nvPr>
            <p:ph type="pic" idx="17" hasCustomPrompt="1"/>
          </p:nvPr>
        </p:nvSpPr>
        <p:spPr>
          <a:xfrm>
            <a:off x="8096248" y="1696915"/>
            <a:ext cx="562360" cy="562360"/>
          </a:xfrm>
          <a:prstGeom prst="rect">
            <a:avLst/>
          </a:prstGeom>
        </p:spPr>
        <p:txBody>
          <a:bodyPr>
            <a:normAutofit/>
          </a:bodyPr>
          <a:lstStyle>
            <a:lvl1pPr marL="0" indent="0" algn="ctr">
              <a:buNone/>
              <a:defRPr sz="1300" b="1"/>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Icon</a:t>
            </a:r>
          </a:p>
        </p:txBody>
      </p:sp>
      <p:sp>
        <p:nvSpPr>
          <p:cNvPr id="28" name="Text Placeholder 2"/>
          <p:cNvSpPr>
            <a:spLocks noGrp="1"/>
          </p:cNvSpPr>
          <p:nvPr>
            <p:ph type="body" idx="18" hasCustomPrompt="1"/>
          </p:nvPr>
        </p:nvSpPr>
        <p:spPr>
          <a:xfrm>
            <a:off x="1238249" y="4257552"/>
            <a:ext cx="2791883" cy="466847"/>
          </a:xfrm>
          <a:prstGeom prst="rect">
            <a:avLst/>
          </a:prstGeom>
        </p:spPr>
        <p:txBody>
          <a:bodyPr>
            <a:normAutofit/>
          </a:bodyPr>
          <a:lstStyle>
            <a:lvl1pPr marL="0" marR="0" indent="0" algn="just" defTabSz="914400" rtl="0" eaLnBrk="1" fontAlgn="auto" latinLnBrk="0" hangingPunct="1">
              <a:lnSpc>
                <a:spcPct val="90000"/>
              </a:lnSpc>
              <a:spcBef>
                <a:spcPts val="1000"/>
              </a:spcBef>
              <a:spcAft>
                <a:spcPts val="0"/>
              </a:spcAft>
              <a:buClrTx/>
              <a:buSzTx/>
              <a:buFont typeface="Arial"/>
              <a:buNone/>
              <a:tabLst/>
              <a:defRPr sz="1200" b="0" i="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marL="0" indent="0">
              <a:buNone/>
            </a:pPr>
            <a:r>
              <a:rPr lang="en-US" sz="1200" dirty="0">
                <a:solidFill>
                  <a:schemeClr val="bg1">
                    <a:alpha val="90000"/>
                  </a:schemeClr>
                </a:solidFill>
                <a:latin typeface="Roboto" charset="0"/>
                <a:ea typeface="Roboto" charset="0"/>
                <a:cs typeface="Roboto" charset="0"/>
              </a:rPr>
              <a:t>Lorem Ipsum is simply dummy text of the printing and typesetting </a:t>
            </a:r>
            <a:r>
              <a:rPr lang="en-US" sz="1200">
                <a:solidFill>
                  <a:schemeClr val="bg1">
                    <a:alpha val="90000"/>
                  </a:schemeClr>
                </a:solidFill>
                <a:latin typeface="Roboto" charset="0"/>
                <a:ea typeface="Roboto" charset="0"/>
                <a:cs typeface="Roboto" charset="0"/>
              </a:rPr>
              <a:t>industry.</a:t>
            </a:r>
            <a:endParaRPr lang="en-US" sz="1200" dirty="0">
              <a:solidFill>
                <a:schemeClr val="bg1">
                  <a:alpha val="90000"/>
                </a:schemeClr>
              </a:solidFill>
              <a:latin typeface="Roboto" charset="0"/>
              <a:ea typeface="Roboto" charset="0"/>
              <a:cs typeface="Roboto" charset="0"/>
            </a:endParaRPr>
          </a:p>
        </p:txBody>
      </p:sp>
      <p:sp>
        <p:nvSpPr>
          <p:cNvPr id="30" name="Text Placeholder 2"/>
          <p:cNvSpPr>
            <a:spLocks noGrp="1"/>
          </p:cNvSpPr>
          <p:nvPr>
            <p:ph type="body" idx="19" hasCustomPrompt="1"/>
          </p:nvPr>
        </p:nvSpPr>
        <p:spPr>
          <a:xfrm>
            <a:off x="4675715" y="4257552"/>
            <a:ext cx="2791883" cy="466847"/>
          </a:xfrm>
          <a:prstGeom prst="rect">
            <a:avLst/>
          </a:prstGeom>
        </p:spPr>
        <p:txBody>
          <a:bodyPr>
            <a:normAutofit/>
          </a:bodyPr>
          <a:lstStyle>
            <a:lvl1pPr marL="0" marR="0" indent="0" algn="just" defTabSz="914400" rtl="0" eaLnBrk="1" fontAlgn="auto" latinLnBrk="0" hangingPunct="1">
              <a:lnSpc>
                <a:spcPct val="90000"/>
              </a:lnSpc>
              <a:spcBef>
                <a:spcPts val="1000"/>
              </a:spcBef>
              <a:spcAft>
                <a:spcPts val="0"/>
              </a:spcAft>
              <a:buClrTx/>
              <a:buSzTx/>
              <a:buFont typeface="Arial"/>
              <a:buNone/>
              <a:tabLst/>
              <a:defRPr sz="1200" b="0" i="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marL="0" indent="0">
              <a:buNone/>
            </a:pPr>
            <a:r>
              <a:rPr lang="en-US" sz="1200" dirty="0">
                <a:solidFill>
                  <a:schemeClr val="bg1">
                    <a:alpha val="90000"/>
                  </a:schemeClr>
                </a:solidFill>
                <a:latin typeface="Roboto" charset="0"/>
                <a:ea typeface="Roboto" charset="0"/>
                <a:cs typeface="Roboto" charset="0"/>
              </a:rPr>
              <a:t>Lorem Ipsum is simply dummy text of the printing and typesetting </a:t>
            </a:r>
            <a:r>
              <a:rPr lang="en-US" sz="1200">
                <a:solidFill>
                  <a:schemeClr val="bg1">
                    <a:alpha val="90000"/>
                  </a:schemeClr>
                </a:solidFill>
                <a:latin typeface="Roboto" charset="0"/>
                <a:ea typeface="Roboto" charset="0"/>
                <a:cs typeface="Roboto" charset="0"/>
              </a:rPr>
              <a:t>industry.</a:t>
            </a:r>
            <a:endParaRPr lang="en-US" sz="1200" dirty="0">
              <a:solidFill>
                <a:schemeClr val="bg1">
                  <a:alpha val="90000"/>
                </a:schemeClr>
              </a:solidFill>
              <a:latin typeface="Roboto" charset="0"/>
              <a:ea typeface="Roboto" charset="0"/>
              <a:cs typeface="Roboto" charset="0"/>
            </a:endParaRPr>
          </a:p>
        </p:txBody>
      </p:sp>
      <p:sp>
        <p:nvSpPr>
          <p:cNvPr id="32" name="Text Placeholder 2"/>
          <p:cNvSpPr>
            <a:spLocks noGrp="1"/>
          </p:cNvSpPr>
          <p:nvPr>
            <p:ph type="body" idx="20" hasCustomPrompt="1"/>
          </p:nvPr>
        </p:nvSpPr>
        <p:spPr>
          <a:xfrm>
            <a:off x="8096248" y="4257552"/>
            <a:ext cx="2791883" cy="466847"/>
          </a:xfrm>
          <a:prstGeom prst="rect">
            <a:avLst/>
          </a:prstGeom>
        </p:spPr>
        <p:txBody>
          <a:bodyPr>
            <a:normAutofit/>
          </a:bodyPr>
          <a:lstStyle>
            <a:lvl1pPr marL="0" marR="0" indent="0" algn="just" defTabSz="914400" rtl="0" eaLnBrk="1" fontAlgn="auto" latinLnBrk="0" hangingPunct="1">
              <a:lnSpc>
                <a:spcPct val="90000"/>
              </a:lnSpc>
              <a:spcBef>
                <a:spcPts val="1000"/>
              </a:spcBef>
              <a:spcAft>
                <a:spcPts val="0"/>
              </a:spcAft>
              <a:buClrTx/>
              <a:buSzTx/>
              <a:buFont typeface="Arial"/>
              <a:buNone/>
              <a:tabLst/>
              <a:defRPr sz="1200" b="0" i="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marL="0" indent="0">
              <a:buNone/>
            </a:pPr>
            <a:r>
              <a:rPr lang="en-US" sz="1200" dirty="0">
                <a:solidFill>
                  <a:schemeClr val="bg1">
                    <a:alpha val="90000"/>
                  </a:schemeClr>
                </a:solidFill>
                <a:latin typeface="Roboto" charset="0"/>
                <a:ea typeface="Roboto" charset="0"/>
                <a:cs typeface="Roboto" charset="0"/>
              </a:rPr>
              <a:t>Lorem Ipsum is simply dummy text of the printing and typesetting </a:t>
            </a:r>
            <a:r>
              <a:rPr lang="en-US" sz="1200">
                <a:solidFill>
                  <a:schemeClr val="bg1">
                    <a:alpha val="90000"/>
                  </a:schemeClr>
                </a:solidFill>
                <a:latin typeface="Roboto" charset="0"/>
                <a:ea typeface="Roboto" charset="0"/>
                <a:cs typeface="Roboto" charset="0"/>
              </a:rPr>
              <a:t>industry.</a:t>
            </a:r>
            <a:endParaRPr lang="en-US" sz="1200" dirty="0">
              <a:solidFill>
                <a:schemeClr val="bg1">
                  <a:alpha val="90000"/>
                </a:schemeClr>
              </a:solidFill>
              <a:latin typeface="Roboto" charset="0"/>
              <a:ea typeface="Roboto" charset="0"/>
              <a:cs typeface="Roboto" charset="0"/>
            </a:endParaRPr>
          </a:p>
        </p:txBody>
      </p:sp>
      <p:sp>
        <p:nvSpPr>
          <p:cNvPr id="34" name="Picture Placeholder 2"/>
          <p:cNvSpPr>
            <a:spLocks noGrp="1"/>
          </p:cNvSpPr>
          <p:nvPr>
            <p:ph type="pic" idx="21" hasCustomPrompt="1"/>
          </p:nvPr>
        </p:nvSpPr>
        <p:spPr>
          <a:xfrm>
            <a:off x="1263443" y="3474914"/>
            <a:ext cx="562360" cy="562360"/>
          </a:xfrm>
          <a:prstGeom prst="rect">
            <a:avLst/>
          </a:prstGeom>
        </p:spPr>
        <p:txBody>
          <a:bodyPr>
            <a:normAutofit/>
          </a:bodyPr>
          <a:lstStyle>
            <a:lvl1pPr marL="0" indent="0" algn="ctr">
              <a:buNone/>
              <a:defRPr sz="1300" b="1"/>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Icon</a:t>
            </a:r>
          </a:p>
        </p:txBody>
      </p:sp>
      <p:sp>
        <p:nvSpPr>
          <p:cNvPr id="35" name="Picture Placeholder 2"/>
          <p:cNvSpPr>
            <a:spLocks noGrp="1"/>
          </p:cNvSpPr>
          <p:nvPr>
            <p:ph type="pic" idx="22" hasCustomPrompt="1"/>
          </p:nvPr>
        </p:nvSpPr>
        <p:spPr>
          <a:xfrm>
            <a:off x="4675715" y="3474914"/>
            <a:ext cx="562360" cy="562360"/>
          </a:xfrm>
          <a:prstGeom prst="rect">
            <a:avLst/>
          </a:prstGeom>
        </p:spPr>
        <p:txBody>
          <a:bodyPr>
            <a:normAutofit/>
          </a:bodyPr>
          <a:lstStyle>
            <a:lvl1pPr marL="0" indent="0" algn="ctr">
              <a:buNone/>
              <a:defRPr sz="1300" b="1"/>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Icon</a:t>
            </a:r>
          </a:p>
        </p:txBody>
      </p:sp>
      <p:sp>
        <p:nvSpPr>
          <p:cNvPr id="36" name="Picture Placeholder 2"/>
          <p:cNvSpPr>
            <a:spLocks noGrp="1"/>
          </p:cNvSpPr>
          <p:nvPr>
            <p:ph type="pic" idx="23" hasCustomPrompt="1"/>
          </p:nvPr>
        </p:nvSpPr>
        <p:spPr>
          <a:xfrm>
            <a:off x="8096248" y="3474914"/>
            <a:ext cx="562360" cy="562360"/>
          </a:xfrm>
          <a:prstGeom prst="rect">
            <a:avLst/>
          </a:prstGeom>
        </p:spPr>
        <p:txBody>
          <a:bodyPr>
            <a:normAutofit/>
          </a:bodyPr>
          <a:lstStyle>
            <a:lvl1pPr marL="0" indent="0" algn="ctr">
              <a:buNone/>
              <a:defRPr sz="1300" b="1"/>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Icon</a:t>
            </a:r>
          </a:p>
        </p:txBody>
      </p:sp>
    </p:spTree>
    <p:extLst>
      <p:ext uri="{BB962C8B-B14F-4D97-AF65-F5344CB8AC3E}">
        <p14:creationId xmlns:p14="http://schemas.microsoft.com/office/powerpoint/2010/main" val="19874412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Heading and Paragraph Center">
    <p:spTree>
      <p:nvGrpSpPr>
        <p:cNvPr id="1" name=""/>
        <p:cNvGrpSpPr/>
        <p:nvPr/>
      </p:nvGrpSpPr>
      <p:grpSpPr>
        <a:xfrm>
          <a:off x="0" y="0"/>
          <a:ext cx="0" cy="0"/>
          <a:chOff x="0" y="0"/>
          <a:chExt cx="0" cy="0"/>
        </a:xfrm>
      </p:grpSpPr>
      <p:sp>
        <p:nvSpPr>
          <p:cNvPr id="6" name="Полилиния 18"/>
          <p:cNvSpPr/>
          <p:nvPr userDrawn="1"/>
        </p:nvSpPr>
        <p:spPr>
          <a:xfrm rot="16200000">
            <a:off x="6580730" y="-2277379"/>
            <a:ext cx="4160108" cy="8319450"/>
          </a:xfrm>
          <a:custGeom>
            <a:avLst/>
            <a:gdLst>
              <a:gd name="connsiteX0" fmla="*/ 6085234 w 6085234"/>
              <a:gd name="connsiteY0" fmla="*/ 0 h 12169352"/>
              <a:gd name="connsiteX1" fmla="*/ 6085234 w 6085234"/>
              <a:gd name="connsiteY1" fmla="*/ 12168242 h 12169352"/>
              <a:gd name="connsiteX2" fmla="*/ 6061980 w 6085234"/>
              <a:gd name="connsiteY2" fmla="*/ 12169352 h 12169352"/>
              <a:gd name="connsiteX3" fmla="*/ 4545570 w 6085234"/>
              <a:gd name="connsiteY3" fmla="*/ 11541233 h 12169352"/>
              <a:gd name="connsiteX4" fmla="*/ 628118 w 6085234"/>
              <a:gd name="connsiteY4" fmla="*/ 7623783 h 12169352"/>
              <a:gd name="connsiteX5" fmla="*/ 0 w 6085234"/>
              <a:gd name="connsiteY5" fmla="*/ 6107372 h 12169352"/>
              <a:gd name="connsiteX6" fmla="*/ 628118 w 6085234"/>
              <a:gd name="connsiteY6" fmla="*/ 4590962 h 12169352"/>
              <a:gd name="connsiteX7" fmla="*/ 4592074 w 6085234"/>
              <a:gd name="connsiteY7" fmla="*/ 627008 h 12169352"/>
              <a:gd name="connsiteX8" fmla="*/ 5902926 w 6085234"/>
              <a:gd name="connsiteY8" fmla="*/ 8703 h 12169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85234" h="12169352">
                <a:moveTo>
                  <a:pt x="6085234" y="0"/>
                </a:moveTo>
                <a:lnTo>
                  <a:pt x="6085234" y="12168242"/>
                </a:lnTo>
                <a:lnTo>
                  <a:pt x="6061980" y="12169352"/>
                </a:lnTo>
                <a:cubicBezTo>
                  <a:pt x="5513148" y="12169352"/>
                  <a:pt x="4964314" y="11959979"/>
                  <a:pt x="4545570" y="11541233"/>
                </a:cubicBezTo>
                <a:lnTo>
                  <a:pt x="628118" y="7623783"/>
                </a:lnTo>
                <a:cubicBezTo>
                  <a:pt x="209374" y="7205037"/>
                  <a:pt x="0" y="6656206"/>
                  <a:pt x="0" y="6107372"/>
                </a:cubicBezTo>
                <a:cubicBezTo>
                  <a:pt x="0" y="5558541"/>
                  <a:pt x="209374" y="5009707"/>
                  <a:pt x="628118" y="4590962"/>
                </a:cubicBezTo>
                <a:lnTo>
                  <a:pt x="4592074" y="627008"/>
                </a:lnTo>
                <a:cubicBezTo>
                  <a:pt x="4958474" y="260606"/>
                  <a:pt x="5424476" y="54503"/>
                  <a:pt x="5902926" y="8703"/>
                </a:cubicBezTo>
                <a:close/>
              </a:path>
            </a:pathLst>
          </a:custGeom>
          <a:solidFill>
            <a:schemeClr val="bg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p>
        </p:txBody>
      </p:sp>
      <p:sp>
        <p:nvSpPr>
          <p:cNvPr id="7" name="Text Placeholder 2"/>
          <p:cNvSpPr>
            <a:spLocks noGrp="1"/>
          </p:cNvSpPr>
          <p:nvPr>
            <p:ph type="body" idx="1" hasCustomPrompt="1"/>
          </p:nvPr>
        </p:nvSpPr>
        <p:spPr>
          <a:xfrm>
            <a:off x="4114256" y="2564221"/>
            <a:ext cx="5893346" cy="1923114"/>
          </a:xfrm>
          <a:prstGeom prst="rect">
            <a:avLst/>
          </a:prstGeom>
        </p:spPr>
        <p:txBody>
          <a:bodyPr>
            <a:normAutofit/>
          </a:bodyPr>
          <a:lstStyle>
            <a:lvl1pPr marL="0" marR="0" indent="0" algn="just" defTabSz="914400" rtl="0" eaLnBrk="1" fontAlgn="auto" latinLnBrk="0" hangingPunct="1">
              <a:lnSpc>
                <a:spcPct val="90000"/>
              </a:lnSpc>
              <a:spcBef>
                <a:spcPts val="1000"/>
              </a:spcBef>
              <a:spcAft>
                <a:spcPts val="0"/>
              </a:spcAft>
              <a:buClrTx/>
              <a:buSzTx/>
              <a:buFont typeface="Arial"/>
              <a:buNone/>
              <a:tabLst/>
              <a:defRPr sz="1200" b="0" i="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marL="0" indent="0">
              <a:buNone/>
            </a:pPr>
            <a:r>
              <a:rPr lang="en-US" sz="1200" dirty="0">
                <a:solidFill>
                  <a:schemeClr val="bg1"/>
                </a:solidFill>
                <a:latin typeface="Roboto" charset="0"/>
                <a:ea typeface="Roboto" charset="0"/>
                <a:cs typeface="Roboto" charset="0"/>
              </a:rPr>
              <a:t>Lorem Ipsum is simply dummy text of the printing and typesetting industry. Lorem Ipsum has been the industry's standard dummy text ever since the 1500s, when an unknown printer took a galley of type and scrambled it to make a type specimen book.</a:t>
            </a:r>
          </a:p>
          <a:p>
            <a:pPr marL="0" indent="0">
              <a:buNone/>
            </a:pPr>
            <a:r>
              <a:rPr lang="en-US" sz="1200" dirty="0">
                <a:solidFill>
                  <a:schemeClr val="bg1"/>
                </a:solidFill>
                <a:latin typeface="Roboto" charset="0"/>
                <a:ea typeface="Roboto" charset="0"/>
                <a:cs typeface="Roboto" charset="0"/>
              </a:rPr>
              <a:t>It has survived not only five centuries, but also the leap into electronic typesetting, remaining essentially unchanged.</a:t>
            </a:r>
          </a:p>
          <a:p>
            <a:pPr marL="0" indent="0">
              <a:buNone/>
            </a:pPr>
            <a:r>
              <a:rPr lang="en-US" sz="1200" dirty="0">
                <a:solidFill>
                  <a:schemeClr val="bg1"/>
                </a:solidFill>
                <a:latin typeface="Roboto" charset="0"/>
                <a:ea typeface="Roboto" charset="0"/>
                <a:cs typeface="Roboto" charset="0"/>
              </a:rPr>
              <a:t>It was popularized in the 1960s with the release of Letterset sheets containing Lorem Ipsum passages, and more recently with desktop publishing software like Aldus PageMaker including versions of Lorem Ipsum.</a:t>
            </a:r>
          </a:p>
        </p:txBody>
      </p:sp>
      <p:sp>
        <p:nvSpPr>
          <p:cNvPr id="9" name="Title 1"/>
          <p:cNvSpPr>
            <a:spLocks noGrp="1"/>
          </p:cNvSpPr>
          <p:nvPr>
            <p:ph type="title" hasCustomPrompt="1"/>
          </p:nvPr>
        </p:nvSpPr>
        <p:spPr>
          <a:xfrm>
            <a:off x="1608667" y="2564220"/>
            <a:ext cx="1912922" cy="457198"/>
          </a:xfrm>
          <a:prstGeom prst="rect">
            <a:avLst/>
          </a:prstGeom>
        </p:spPr>
        <p:txBody>
          <a:bodyPr anchor="b">
            <a:normAutofit/>
          </a:bodyPr>
          <a:lstStyle>
            <a:lvl1pPr algn="r">
              <a:defRPr sz="2200" baseline="0"/>
            </a:lvl1pPr>
          </a:lstStyle>
          <a:p>
            <a:r>
              <a:rPr lang="en-US"/>
              <a:t>Heading</a:t>
            </a:r>
            <a:endParaRPr lang="en-US" dirty="0"/>
          </a:p>
        </p:txBody>
      </p:sp>
      <p:cxnSp>
        <p:nvCxnSpPr>
          <p:cNvPr id="10" name="Straight Connector 9"/>
          <p:cNvCxnSpPr/>
          <p:nvPr userDrawn="1"/>
        </p:nvCxnSpPr>
        <p:spPr>
          <a:xfrm>
            <a:off x="3916735" y="2564220"/>
            <a:ext cx="0" cy="1923115"/>
          </a:xfrm>
          <a:prstGeom prst="line">
            <a:avLst/>
          </a:prstGeom>
          <a:ln w="38100">
            <a:solidFill>
              <a:srgbClr val="35B2D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642752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Heading and 2 Paragraphs">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831850" y="2150005"/>
            <a:ext cx="10515600" cy="440795"/>
          </a:xfrm>
          <a:prstGeom prst="rect">
            <a:avLst/>
          </a:prstGeom>
        </p:spPr>
        <p:txBody>
          <a:bodyPr anchor="b">
            <a:normAutofit/>
          </a:bodyPr>
          <a:lstStyle>
            <a:lvl1pPr>
              <a:defRPr sz="2500"/>
            </a:lvl1pPr>
          </a:lstStyle>
          <a:p>
            <a:r>
              <a:rPr lang="en-US" dirty="0"/>
              <a:t>Heading</a:t>
            </a:r>
          </a:p>
        </p:txBody>
      </p:sp>
      <p:sp>
        <p:nvSpPr>
          <p:cNvPr id="9" name="Text Placeholder 2"/>
          <p:cNvSpPr>
            <a:spLocks noGrp="1"/>
          </p:cNvSpPr>
          <p:nvPr>
            <p:ph type="body" idx="1" hasCustomPrompt="1"/>
          </p:nvPr>
        </p:nvSpPr>
        <p:spPr>
          <a:xfrm>
            <a:off x="831850" y="3043280"/>
            <a:ext cx="4975200" cy="1828800"/>
          </a:xfrm>
          <a:prstGeom prst="rect">
            <a:avLst/>
          </a:prstGeom>
        </p:spPr>
        <p:txBody>
          <a:bodyPr>
            <a:normAutofit/>
          </a:bodyPr>
          <a:lstStyle>
            <a:lvl1pPr marL="0" marR="0" indent="0" algn="just" defTabSz="914400" rtl="0" eaLnBrk="1" fontAlgn="auto" latinLnBrk="0" hangingPunct="1">
              <a:lnSpc>
                <a:spcPct val="90000"/>
              </a:lnSpc>
              <a:spcBef>
                <a:spcPts val="1000"/>
              </a:spcBef>
              <a:spcAft>
                <a:spcPts val="0"/>
              </a:spcAft>
              <a:buClrTx/>
              <a:buSzTx/>
              <a:buFont typeface="Arial"/>
              <a:buNone/>
              <a:tabLst/>
              <a:defRPr sz="1400"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marL="0" indent="0">
              <a:buNone/>
            </a:pPr>
            <a:r>
              <a:rPr lang="en-US" sz="1200" dirty="0">
                <a:solidFill>
                  <a:schemeClr val="bg1">
                    <a:alpha val="90000"/>
                  </a:schemeClr>
                </a:solidFill>
                <a:latin typeface="Roboto" charset="0"/>
                <a:ea typeface="Roboto" charset="0"/>
                <a:cs typeface="Roboto" charset="0"/>
              </a:rPr>
              <a:t>Lorem Ipsum is simply dummy text of the printing and typesetting industry. Lorem Ipsum has been the industry's standard dummy text ever since the 1500s, when an unknown printer took a galley of type and scrambled it to make a type specimen book.</a:t>
            </a:r>
          </a:p>
          <a:p>
            <a:pPr marL="0" indent="0">
              <a:buNone/>
            </a:pPr>
            <a:r>
              <a:rPr lang="en-US" sz="1200" dirty="0">
                <a:solidFill>
                  <a:schemeClr val="bg1">
                    <a:alpha val="90000"/>
                  </a:schemeClr>
                </a:solidFill>
                <a:latin typeface="Roboto" charset="0"/>
                <a:ea typeface="Roboto" charset="0"/>
                <a:cs typeface="Roboto" charset="0"/>
              </a:rPr>
              <a:t>It has survived not only five centuries, but also the leap into electronic typesetting, remaining essentially unchanged. It was popularized in the 1960s with the release of Letterset sheets containing Lorem Ipsum passages, and more recently with desktop publishing software like Aldus PageMaker including versions of Lorem Ipsum.</a:t>
            </a:r>
          </a:p>
        </p:txBody>
      </p:sp>
      <p:sp>
        <p:nvSpPr>
          <p:cNvPr id="11" name="Text Placeholder 2"/>
          <p:cNvSpPr>
            <a:spLocks noGrp="1"/>
          </p:cNvSpPr>
          <p:nvPr>
            <p:ph type="body" idx="10" hasCustomPrompt="1"/>
          </p:nvPr>
        </p:nvSpPr>
        <p:spPr>
          <a:xfrm>
            <a:off x="6372250" y="3043279"/>
            <a:ext cx="4975200" cy="1828801"/>
          </a:xfrm>
          <a:prstGeom prst="rect">
            <a:avLst/>
          </a:prstGeom>
        </p:spPr>
        <p:txBody>
          <a:bodyPr>
            <a:normAutofit/>
          </a:bodyPr>
          <a:lstStyle>
            <a:lvl1pPr marL="0" marR="0" indent="0" algn="just" defTabSz="914400" rtl="0" eaLnBrk="1" fontAlgn="auto" latinLnBrk="0" hangingPunct="1">
              <a:lnSpc>
                <a:spcPct val="90000"/>
              </a:lnSpc>
              <a:spcBef>
                <a:spcPts val="1000"/>
              </a:spcBef>
              <a:spcAft>
                <a:spcPts val="0"/>
              </a:spcAft>
              <a:buClrTx/>
              <a:buSzTx/>
              <a:buFont typeface="Arial"/>
              <a:buNone/>
              <a:tabLst/>
              <a:defRPr sz="1400"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marL="0" indent="0">
              <a:buNone/>
            </a:pPr>
            <a:r>
              <a:rPr lang="en-US" sz="1200" dirty="0">
                <a:solidFill>
                  <a:schemeClr val="bg1">
                    <a:alpha val="90000"/>
                  </a:schemeClr>
                </a:solidFill>
                <a:latin typeface="Roboto" charset="0"/>
                <a:ea typeface="Roboto" charset="0"/>
                <a:cs typeface="Roboto" charset="0"/>
              </a:rPr>
              <a:t>Lorem Ipsum is simply dummy text of the printing and typesetting industry. Lorem Ipsum has been the industry's standard dummy text ever since the 1500s, when an unknown printer took a galley of type and scrambled it to make a type specimen book.</a:t>
            </a:r>
          </a:p>
          <a:p>
            <a:pPr marL="0" indent="0">
              <a:buNone/>
            </a:pPr>
            <a:r>
              <a:rPr lang="en-US" sz="1200" dirty="0">
                <a:solidFill>
                  <a:schemeClr val="bg1">
                    <a:alpha val="90000"/>
                  </a:schemeClr>
                </a:solidFill>
                <a:latin typeface="Roboto" charset="0"/>
                <a:ea typeface="Roboto" charset="0"/>
                <a:cs typeface="Roboto" charset="0"/>
              </a:rPr>
              <a:t>It has survived not only five centuries, but also the leap into electronic typesetting, remaining essentially unchanged. It was popularized in the 1960s with the release of Letterset sheets containing Lorem Ipsum passages, and more recently with desktop publishing software like Aldus PageMaker including versions of Lorem Ipsum.</a:t>
            </a:r>
          </a:p>
        </p:txBody>
      </p:sp>
    </p:spTree>
    <p:extLst>
      <p:ext uri="{BB962C8B-B14F-4D97-AF65-F5344CB8AC3E}">
        <p14:creationId xmlns:p14="http://schemas.microsoft.com/office/powerpoint/2010/main" val="16623920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Heading, 3 Paragraphs With Titles and Icons">
    <p:bg>
      <p:bgPr>
        <a:solidFill>
          <a:srgbClr val="2F79A3"/>
        </a:solidFill>
        <a:effectLst/>
      </p:bgPr>
    </p:bg>
    <p:spTree>
      <p:nvGrpSpPr>
        <p:cNvPr id="1" name=""/>
        <p:cNvGrpSpPr/>
        <p:nvPr/>
      </p:nvGrpSpPr>
      <p:grpSpPr>
        <a:xfrm>
          <a:off x="0" y="0"/>
          <a:ext cx="0" cy="0"/>
          <a:chOff x="0" y="0"/>
          <a:chExt cx="0" cy="0"/>
        </a:xfrm>
      </p:grpSpPr>
      <p:sp>
        <p:nvSpPr>
          <p:cNvPr id="8" name="Text Placeholder 2"/>
          <p:cNvSpPr>
            <a:spLocks noGrp="1"/>
          </p:cNvSpPr>
          <p:nvPr>
            <p:ph type="body" idx="1" hasCustomPrompt="1"/>
          </p:nvPr>
        </p:nvSpPr>
        <p:spPr>
          <a:xfrm>
            <a:off x="1727200" y="3901951"/>
            <a:ext cx="2541034" cy="1301538"/>
          </a:xfrm>
          <a:prstGeom prst="rect">
            <a:avLst/>
          </a:prstGeom>
        </p:spPr>
        <p:txBody>
          <a:bodyPr>
            <a:normAutofit/>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200" b="0" i="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marL="0" indent="0" algn="ctr">
              <a:buNone/>
            </a:pPr>
            <a:r>
              <a:rPr lang="en-US" sz="1200" dirty="0">
                <a:solidFill>
                  <a:schemeClr val="bg1">
                    <a:alpha val="90000"/>
                  </a:schemeClr>
                </a:solidFill>
                <a:latin typeface="Roboto" charset="0"/>
                <a:ea typeface="Roboto" charset="0"/>
                <a:cs typeface="Roboto" charset="0"/>
              </a:rPr>
              <a:t>Time is always established fact that a reader will be distracted by the readable content of a page when looking at its layout. The point of using Lorem Ipsum is that it has a more-or-less normal distribution of letters, as opposed.</a:t>
            </a:r>
          </a:p>
        </p:txBody>
      </p:sp>
      <p:sp>
        <p:nvSpPr>
          <p:cNvPr id="9" name="Text Placeholder 2"/>
          <p:cNvSpPr>
            <a:spLocks noGrp="1"/>
          </p:cNvSpPr>
          <p:nvPr>
            <p:ph type="body" idx="11" hasCustomPrompt="1"/>
          </p:nvPr>
        </p:nvSpPr>
        <p:spPr>
          <a:xfrm>
            <a:off x="1727200" y="3473646"/>
            <a:ext cx="2541034" cy="302487"/>
          </a:xfrm>
          <a:prstGeom prst="rect">
            <a:avLst/>
          </a:prstGeom>
        </p:spPr>
        <p:txBody>
          <a:bodyPr>
            <a:normAutofit/>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600" b="1" i="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marL="0" indent="0">
              <a:buNone/>
            </a:pPr>
            <a:r>
              <a:rPr lang="en-US" sz="1200" dirty="0">
                <a:solidFill>
                  <a:schemeClr val="bg1">
                    <a:alpha val="90000"/>
                  </a:schemeClr>
                </a:solidFill>
                <a:latin typeface="Roboto" charset="0"/>
                <a:ea typeface="Roboto" charset="0"/>
                <a:cs typeface="Roboto" charset="0"/>
              </a:rPr>
              <a:t>Title</a:t>
            </a:r>
          </a:p>
          <a:p>
            <a:pPr marL="0" indent="0">
              <a:buNone/>
            </a:pPr>
            <a:endParaRPr lang="en-US" sz="1200" dirty="0">
              <a:solidFill>
                <a:schemeClr val="bg1">
                  <a:alpha val="90000"/>
                </a:schemeClr>
              </a:solidFill>
              <a:latin typeface="Roboto" charset="0"/>
              <a:ea typeface="Roboto" charset="0"/>
              <a:cs typeface="Roboto" charset="0"/>
            </a:endParaRPr>
          </a:p>
        </p:txBody>
      </p:sp>
      <p:sp>
        <p:nvSpPr>
          <p:cNvPr id="10" name="Title 1"/>
          <p:cNvSpPr>
            <a:spLocks noGrp="1"/>
          </p:cNvSpPr>
          <p:nvPr>
            <p:ph type="title" hasCustomPrompt="1"/>
          </p:nvPr>
        </p:nvSpPr>
        <p:spPr>
          <a:xfrm>
            <a:off x="475488" y="466344"/>
            <a:ext cx="11128052" cy="1224344"/>
          </a:xfrm>
        </p:spPr>
        <p:txBody>
          <a:bodyPr/>
          <a:lstStyle/>
          <a:p>
            <a:r>
              <a:rPr lang="en-US" dirty="0"/>
              <a:t>Heading</a:t>
            </a:r>
          </a:p>
        </p:txBody>
      </p:sp>
      <p:sp>
        <p:nvSpPr>
          <p:cNvPr id="11" name="Text Placeholder 2"/>
          <p:cNvSpPr>
            <a:spLocks noGrp="1"/>
          </p:cNvSpPr>
          <p:nvPr>
            <p:ph type="body" idx="12" hasCustomPrompt="1"/>
          </p:nvPr>
        </p:nvSpPr>
        <p:spPr>
          <a:xfrm>
            <a:off x="4792133" y="3901951"/>
            <a:ext cx="2541034" cy="1301538"/>
          </a:xfrm>
          <a:prstGeom prst="rect">
            <a:avLst/>
          </a:prstGeom>
        </p:spPr>
        <p:txBody>
          <a:bodyPr>
            <a:normAutofit/>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200" b="0" i="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marL="0" indent="0" algn="ctr">
              <a:buNone/>
            </a:pPr>
            <a:r>
              <a:rPr lang="en-US" sz="1200" dirty="0">
                <a:solidFill>
                  <a:schemeClr val="bg1">
                    <a:alpha val="90000"/>
                  </a:schemeClr>
                </a:solidFill>
                <a:latin typeface="Roboto" charset="0"/>
                <a:ea typeface="Roboto" charset="0"/>
                <a:cs typeface="Roboto" charset="0"/>
              </a:rPr>
              <a:t>Time is always established fact that a reader will be distracted by the readable content of a page when looking at its layout. The point of using Lorem Ipsum is that it has a more-or-less normal distribution of letters, as opposed.</a:t>
            </a:r>
          </a:p>
        </p:txBody>
      </p:sp>
      <p:sp>
        <p:nvSpPr>
          <p:cNvPr id="12" name="Text Placeholder 2"/>
          <p:cNvSpPr>
            <a:spLocks noGrp="1"/>
          </p:cNvSpPr>
          <p:nvPr>
            <p:ph type="body" idx="13" hasCustomPrompt="1"/>
          </p:nvPr>
        </p:nvSpPr>
        <p:spPr>
          <a:xfrm>
            <a:off x="4792133" y="3473646"/>
            <a:ext cx="2541034" cy="302487"/>
          </a:xfrm>
          <a:prstGeom prst="rect">
            <a:avLst/>
          </a:prstGeom>
        </p:spPr>
        <p:txBody>
          <a:bodyPr>
            <a:normAutofit/>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600" b="1" i="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marL="0" indent="0">
              <a:buNone/>
            </a:pPr>
            <a:r>
              <a:rPr lang="en-US" sz="1200" dirty="0">
                <a:solidFill>
                  <a:schemeClr val="bg1">
                    <a:alpha val="90000"/>
                  </a:schemeClr>
                </a:solidFill>
                <a:latin typeface="Roboto" charset="0"/>
                <a:ea typeface="Roboto" charset="0"/>
                <a:cs typeface="Roboto" charset="0"/>
              </a:rPr>
              <a:t>Title</a:t>
            </a:r>
          </a:p>
          <a:p>
            <a:pPr marL="0" indent="0">
              <a:buNone/>
            </a:pPr>
            <a:endParaRPr lang="en-US" sz="1200" dirty="0">
              <a:solidFill>
                <a:schemeClr val="bg1">
                  <a:alpha val="90000"/>
                </a:schemeClr>
              </a:solidFill>
              <a:latin typeface="Roboto" charset="0"/>
              <a:ea typeface="Roboto" charset="0"/>
              <a:cs typeface="Roboto" charset="0"/>
            </a:endParaRPr>
          </a:p>
        </p:txBody>
      </p:sp>
      <p:sp>
        <p:nvSpPr>
          <p:cNvPr id="13" name="Text Placeholder 2"/>
          <p:cNvSpPr>
            <a:spLocks noGrp="1"/>
          </p:cNvSpPr>
          <p:nvPr>
            <p:ph type="body" idx="14" hasCustomPrompt="1"/>
          </p:nvPr>
        </p:nvSpPr>
        <p:spPr>
          <a:xfrm>
            <a:off x="7857066" y="3901951"/>
            <a:ext cx="2541034" cy="1301538"/>
          </a:xfrm>
          <a:prstGeom prst="rect">
            <a:avLst/>
          </a:prstGeom>
        </p:spPr>
        <p:txBody>
          <a:bodyPr>
            <a:normAutofit/>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200" b="0" i="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marL="0" indent="0" algn="ctr">
              <a:buNone/>
            </a:pPr>
            <a:r>
              <a:rPr lang="en-US" sz="1200" dirty="0">
                <a:solidFill>
                  <a:schemeClr val="bg1">
                    <a:alpha val="90000"/>
                  </a:schemeClr>
                </a:solidFill>
                <a:latin typeface="Roboto" charset="0"/>
                <a:ea typeface="Roboto" charset="0"/>
                <a:cs typeface="Roboto" charset="0"/>
              </a:rPr>
              <a:t>Time is always established fact that a reader will be distracted by the readable content of a page when looking at its layout. The point of using Lorem Ipsum is that it has a more-or-less normal distribution of letters, as opposed.</a:t>
            </a:r>
          </a:p>
        </p:txBody>
      </p:sp>
      <p:sp>
        <p:nvSpPr>
          <p:cNvPr id="14" name="Text Placeholder 2"/>
          <p:cNvSpPr>
            <a:spLocks noGrp="1"/>
          </p:cNvSpPr>
          <p:nvPr>
            <p:ph type="body" idx="15" hasCustomPrompt="1"/>
          </p:nvPr>
        </p:nvSpPr>
        <p:spPr>
          <a:xfrm>
            <a:off x="7857066" y="3473646"/>
            <a:ext cx="2541034" cy="302487"/>
          </a:xfrm>
          <a:prstGeom prst="rect">
            <a:avLst/>
          </a:prstGeom>
        </p:spPr>
        <p:txBody>
          <a:bodyPr>
            <a:normAutofit/>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600" b="1" i="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marL="0" indent="0">
              <a:buNone/>
            </a:pPr>
            <a:r>
              <a:rPr lang="en-US" sz="1200" dirty="0">
                <a:solidFill>
                  <a:schemeClr val="bg1">
                    <a:alpha val="90000"/>
                  </a:schemeClr>
                </a:solidFill>
                <a:latin typeface="Roboto" charset="0"/>
                <a:ea typeface="Roboto" charset="0"/>
                <a:cs typeface="Roboto" charset="0"/>
              </a:rPr>
              <a:t>Title</a:t>
            </a:r>
          </a:p>
          <a:p>
            <a:pPr marL="0" indent="0">
              <a:buNone/>
            </a:pPr>
            <a:endParaRPr lang="en-US" sz="1200" dirty="0">
              <a:solidFill>
                <a:schemeClr val="bg1">
                  <a:alpha val="90000"/>
                </a:schemeClr>
              </a:solidFill>
              <a:latin typeface="Roboto" charset="0"/>
              <a:ea typeface="Roboto" charset="0"/>
              <a:cs typeface="Roboto" charset="0"/>
            </a:endParaRPr>
          </a:p>
        </p:txBody>
      </p:sp>
      <p:sp>
        <p:nvSpPr>
          <p:cNvPr id="15" name="Овал 14"/>
          <p:cNvSpPr/>
          <p:nvPr userDrawn="1"/>
        </p:nvSpPr>
        <p:spPr>
          <a:xfrm>
            <a:off x="2431823" y="2041080"/>
            <a:ext cx="1116038" cy="111603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6" name="Овал 14"/>
          <p:cNvSpPr/>
          <p:nvPr userDrawn="1"/>
        </p:nvSpPr>
        <p:spPr>
          <a:xfrm>
            <a:off x="5504631" y="2041080"/>
            <a:ext cx="1116038" cy="111603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8" name="Овал 14"/>
          <p:cNvSpPr/>
          <p:nvPr userDrawn="1"/>
        </p:nvSpPr>
        <p:spPr>
          <a:xfrm>
            <a:off x="8569564" y="2041080"/>
            <a:ext cx="1116038" cy="111603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10606343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Quote Slide 1">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831850" y="2662988"/>
            <a:ext cx="10515600" cy="1190317"/>
          </a:xfrm>
          <a:prstGeom prst="rect">
            <a:avLst/>
          </a:prstGeom>
        </p:spPr>
        <p:txBody>
          <a:bodyPr anchor="b">
            <a:normAutofit/>
          </a:bodyPr>
          <a:lstStyle>
            <a:lvl1pPr>
              <a:defRPr sz="3500" i="1" baseline="0"/>
            </a:lvl1pPr>
          </a:lstStyle>
          <a:p>
            <a:r>
              <a:rPr lang="en-US" dirty="0"/>
              <a:t>“Edit this text and include</a:t>
            </a:r>
            <a:br>
              <a:rPr lang="en-US" dirty="0"/>
            </a:br>
            <a:r>
              <a:rPr lang="en-US" dirty="0"/>
              <a:t>a quote of your choice”.</a:t>
            </a:r>
          </a:p>
        </p:txBody>
      </p:sp>
      <p:cxnSp>
        <p:nvCxnSpPr>
          <p:cNvPr id="9" name="Straight Connector 8"/>
          <p:cNvCxnSpPr/>
          <p:nvPr userDrawn="1"/>
        </p:nvCxnSpPr>
        <p:spPr>
          <a:xfrm flipH="1">
            <a:off x="831850" y="4013727"/>
            <a:ext cx="11360152" cy="0"/>
          </a:xfrm>
          <a:prstGeom prst="line">
            <a:avLst/>
          </a:prstGeom>
          <a:ln w="38100">
            <a:solidFill>
              <a:srgbClr val="35B2D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6399428"/>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image" Target="../media/image1.png"/><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1E557B"/>
        </a:solidFill>
        <a:effectLst/>
      </p:bgPr>
    </p:bg>
    <p:spTree>
      <p:nvGrpSpPr>
        <p:cNvPr id="1" name=""/>
        <p:cNvGrpSpPr/>
        <p:nvPr/>
      </p:nvGrpSpPr>
      <p:grpSpPr>
        <a:xfrm>
          <a:off x="0" y="0"/>
          <a:ext cx="0" cy="0"/>
          <a:chOff x="0" y="0"/>
          <a:chExt cx="0" cy="0"/>
        </a:xfrm>
      </p:grpSpPr>
      <p:sp>
        <p:nvSpPr>
          <p:cNvPr id="7" name="Title Placeholder 1"/>
          <p:cNvSpPr>
            <a:spLocks noGrp="1"/>
          </p:cNvSpPr>
          <p:nvPr>
            <p:ph type="title"/>
          </p:nvPr>
        </p:nvSpPr>
        <p:spPr>
          <a:xfrm>
            <a:off x="475292" y="466344"/>
            <a:ext cx="11128444" cy="1224344"/>
          </a:xfrm>
          <a:prstGeom prst="rect">
            <a:avLst/>
          </a:prstGeom>
        </p:spPr>
        <p:txBody>
          <a:bodyPr vert="horz" lIns="91440" tIns="45720" rIns="91440" bIns="45720" rtlCol="0" anchor="ctr">
            <a:normAutofit/>
          </a:bodyPr>
          <a:lstStyle/>
          <a:p>
            <a:r>
              <a:rPr lang="en-US" dirty="0"/>
              <a:t>Heading: </a:t>
            </a:r>
            <a:r>
              <a:rPr lang="en-US" dirty="0" err="1"/>
              <a:t>Roboto</a:t>
            </a:r>
            <a:r>
              <a:rPr lang="en-US" dirty="0"/>
              <a:t> Bold 25</a:t>
            </a:r>
          </a:p>
        </p:txBody>
      </p:sp>
      <p:sp>
        <p:nvSpPr>
          <p:cNvPr id="8" name="Text Placeholder 2"/>
          <p:cNvSpPr>
            <a:spLocks noGrp="1"/>
          </p:cNvSpPr>
          <p:nvPr>
            <p:ph type="body" idx="1"/>
          </p:nvPr>
        </p:nvSpPr>
        <p:spPr>
          <a:xfrm>
            <a:off x="475292" y="1825625"/>
            <a:ext cx="11128444" cy="3999442"/>
          </a:xfrm>
          <a:prstGeom prst="rect">
            <a:avLst/>
          </a:prstGeom>
        </p:spPr>
        <p:txBody>
          <a:bodyPr vert="horz" lIns="91440" tIns="45720" rIns="91440" bIns="45720" rtlCol="0">
            <a:normAutofit/>
          </a:bodyPr>
          <a:lstStyle/>
          <a:p>
            <a:pPr lvl="0"/>
            <a:r>
              <a:rPr lang="en-US" dirty="0" err="1"/>
              <a:t>Roboto</a:t>
            </a:r>
            <a:r>
              <a:rPr lang="en-US" dirty="0"/>
              <a:t> Regular 25</a:t>
            </a:r>
          </a:p>
          <a:p>
            <a:pPr lvl="1"/>
            <a:r>
              <a:rPr lang="en-US" dirty="0" err="1"/>
              <a:t>Roboto</a:t>
            </a:r>
            <a:r>
              <a:rPr lang="en-US" dirty="0"/>
              <a:t> Regular 22</a:t>
            </a:r>
          </a:p>
          <a:p>
            <a:pPr lvl="2"/>
            <a:r>
              <a:rPr lang="en-US" dirty="0" err="1"/>
              <a:t>Roboto</a:t>
            </a:r>
            <a:r>
              <a:rPr lang="en-US" dirty="0"/>
              <a:t> Regular 19</a:t>
            </a:r>
          </a:p>
          <a:p>
            <a:pPr lvl="3"/>
            <a:r>
              <a:rPr lang="en-US" dirty="0" err="1"/>
              <a:t>Roboto</a:t>
            </a:r>
            <a:r>
              <a:rPr lang="en-US" dirty="0"/>
              <a:t> Regular 16</a:t>
            </a:r>
          </a:p>
          <a:p>
            <a:pPr lvl="4"/>
            <a:r>
              <a:rPr lang="en-US" dirty="0" err="1"/>
              <a:t>Roboto</a:t>
            </a:r>
            <a:r>
              <a:rPr lang="en-US" dirty="0"/>
              <a:t> Regular 13</a:t>
            </a:r>
          </a:p>
        </p:txBody>
      </p:sp>
      <p:sp>
        <p:nvSpPr>
          <p:cNvPr id="9" name="Content Placeholder 2"/>
          <p:cNvSpPr txBox="1">
            <a:spLocks/>
          </p:cNvSpPr>
          <p:nvPr userDrawn="1"/>
        </p:nvSpPr>
        <p:spPr>
          <a:xfrm>
            <a:off x="9792261" y="6135825"/>
            <a:ext cx="1649142" cy="42417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r">
              <a:buNone/>
            </a:pPr>
            <a:r>
              <a:rPr lang="en-US" sz="800" b="1" dirty="0">
                <a:solidFill>
                  <a:schemeClr val="bg1">
                    <a:alpha val="50000"/>
                  </a:schemeClr>
                </a:solidFill>
                <a:latin typeface="Roboto" charset="0"/>
                <a:ea typeface="Roboto" charset="0"/>
                <a:cs typeface="Roboto" charset="0"/>
              </a:rPr>
              <a:t>provendb.com</a:t>
            </a:r>
          </a:p>
          <a:p>
            <a:pPr marL="0" indent="0" algn="r">
              <a:spcBef>
                <a:spcPts val="500"/>
              </a:spcBef>
              <a:buNone/>
            </a:pPr>
            <a:r>
              <a:rPr lang="en-US" sz="800" dirty="0">
                <a:solidFill>
                  <a:schemeClr val="bg1">
                    <a:alpha val="50000"/>
                  </a:schemeClr>
                </a:solidFill>
                <a:latin typeface="Roboto" charset="0"/>
                <a:ea typeface="Roboto" charset="0"/>
                <a:cs typeface="Roboto" charset="0"/>
              </a:rPr>
              <a:t>info@provendb.com</a:t>
            </a:r>
          </a:p>
          <a:p>
            <a:pPr algn="r"/>
            <a:endParaRPr lang="en-US" sz="1200" dirty="0">
              <a:solidFill>
                <a:schemeClr val="bg1">
                  <a:alpha val="50000"/>
                </a:schemeClr>
              </a:solidFill>
              <a:latin typeface="Roboto" charset="0"/>
              <a:ea typeface="Roboto" charset="0"/>
              <a:cs typeface="Roboto" charset="0"/>
            </a:endParaRPr>
          </a:p>
          <a:p>
            <a:pPr marL="0" indent="0" algn="r">
              <a:buNone/>
            </a:pPr>
            <a:endParaRPr lang="en-US" sz="1200" dirty="0">
              <a:solidFill>
                <a:schemeClr val="bg1">
                  <a:alpha val="50000"/>
                </a:schemeClr>
              </a:solidFill>
              <a:latin typeface="Roboto" charset="0"/>
              <a:ea typeface="Roboto" charset="0"/>
              <a:cs typeface="Roboto" charset="0"/>
            </a:endParaRPr>
          </a:p>
        </p:txBody>
      </p:sp>
      <p:sp>
        <p:nvSpPr>
          <p:cNvPr id="11" name="Content Placeholder 2"/>
          <p:cNvSpPr txBox="1">
            <a:spLocks/>
          </p:cNvSpPr>
          <p:nvPr userDrawn="1"/>
        </p:nvSpPr>
        <p:spPr>
          <a:xfrm>
            <a:off x="1712822" y="6226829"/>
            <a:ext cx="8744340" cy="2421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spcBef>
                <a:spcPts val="500"/>
              </a:spcBef>
              <a:buNone/>
            </a:pPr>
            <a:r>
              <a:rPr lang="en-US" sz="800" dirty="0">
                <a:solidFill>
                  <a:schemeClr val="bg1">
                    <a:alpha val="50000"/>
                  </a:schemeClr>
                </a:solidFill>
                <a:latin typeface="Roboto" charset="0"/>
                <a:ea typeface="Roboto" charset="0"/>
                <a:cs typeface="Roboto" charset="0"/>
              </a:rPr>
              <a:t>Introduction to ProvenDB - slide </a:t>
            </a:r>
            <a:fld id="{38470346-42F2-9444-8032-691E283C146A}" type="slidenum">
              <a:rPr lang="en-US" sz="800" smtClean="0">
                <a:solidFill>
                  <a:schemeClr val="bg1">
                    <a:alpha val="50000"/>
                  </a:schemeClr>
                </a:solidFill>
                <a:latin typeface="Roboto" charset="0"/>
                <a:ea typeface="Roboto" charset="0"/>
                <a:cs typeface="Roboto" charset="0"/>
              </a:rPr>
              <a:t>‹#›</a:t>
            </a:fld>
            <a:endParaRPr lang="en-US" sz="800" dirty="0">
              <a:solidFill>
                <a:schemeClr val="bg1">
                  <a:alpha val="50000"/>
                </a:schemeClr>
              </a:solidFill>
              <a:latin typeface="Roboto" charset="0"/>
              <a:ea typeface="Roboto" charset="0"/>
              <a:cs typeface="Roboto" charset="0"/>
            </a:endParaRPr>
          </a:p>
          <a:p>
            <a:pPr algn="r"/>
            <a:endParaRPr lang="en-US" sz="1200" dirty="0">
              <a:solidFill>
                <a:schemeClr val="bg1">
                  <a:alpha val="50000"/>
                </a:schemeClr>
              </a:solidFill>
              <a:latin typeface="Roboto" charset="0"/>
              <a:ea typeface="Roboto" charset="0"/>
              <a:cs typeface="Roboto" charset="0"/>
            </a:endParaRPr>
          </a:p>
          <a:p>
            <a:pPr marL="0" indent="0" algn="r">
              <a:buNone/>
            </a:pPr>
            <a:endParaRPr lang="en-US" sz="1200" dirty="0">
              <a:solidFill>
                <a:schemeClr val="bg1">
                  <a:alpha val="50000"/>
                </a:schemeClr>
              </a:solidFill>
              <a:latin typeface="Roboto" charset="0"/>
              <a:ea typeface="Roboto" charset="0"/>
              <a:cs typeface="Roboto" charset="0"/>
            </a:endParaRPr>
          </a:p>
        </p:txBody>
      </p:sp>
      <p:pic>
        <p:nvPicPr>
          <p:cNvPr id="4" name="Picture 3">
            <a:extLst>
              <a:ext uri="{FF2B5EF4-FFF2-40B4-BE49-F238E27FC236}">
                <a16:creationId xmlns:a16="http://schemas.microsoft.com/office/drawing/2014/main" id="{9D31D158-986A-8749-AD61-5DE88D4C74E6}"/>
              </a:ext>
            </a:extLst>
          </p:cNvPr>
          <p:cNvPicPr>
            <a:picLocks noChangeAspect="1"/>
          </p:cNvPicPr>
          <p:nvPr userDrawn="1"/>
        </p:nvPicPr>
        <p:blipFill>
          <a:blip r:embed="rId39"/>
          <a:stretch>
            <a:fillRect/>
          </a:stretch>
        </p:blipFill>
        <p:spPr>
          <a:xfrm>
            <a:off x="475293" y="6135825"/>
            <a:ext cx="1452120" cy="388595"/>
          </a:xfrm>
          <a:prstGeom prst="rect">
            <a:avLst/>
          </a:prstGeom>
        </p:spPr>
      </p:pic>
    </p:spTree>
    <p:extLst>
      <p:ext uri="{BB962C8B-B14F-4D97-AF65-F5344CB8AC3E}">
        <p14:creationId xmlns:p14="http://schemas.microsoft.com/office/powerpoint/2010/main" val="71827969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9" r:id="rId9"/>
    <p:sldLayoutId id="2147483658" r:id="rId10"/>
    <p:sldLayoutId id="2147483660" r:id="rId11"/>
    <p:sldLayoutId id="2147483661" r:id="rId12"/>
    <p:sldLayoutId id="2147483663" r:id="rId13"/>
    <p:sldLayoutId id="2147483662" r:id="rId14"/>
    <p:sldLayoutId id="2147483664" r:id="rId15"/>
    <p:sldLayoutId id="2147483665" r:id="rId16"/>
    <p:sldLayoutId id="2147483666" r:id="rId17"/>
    <p:sldLayoutId id="2147483667" r:id="rId18"/>
    <p:sldLayoutId id="2147483668" r:id="rId19"/>
    <p:sldLayoutId id="2147483669" r:id="rId20"/>
    <p:sldLayoutId id="2147483670" r:id="rId21"/>
    <p:sldLayoutId id="2147483671" r:id="rId22"/>
    <p:sldLayoutId id="2147483672" r:id="rId23"/>
    <p:sldLayoutId id="2147483673" r:id="rId24"/>
    <p:sldLayoutId id="2147483674" r:id="rId25"/>
    <p:sldLayoutId id="2147483675" r:id="rId26"/>
    <p:sldLayoutId id="2147483676" r:id="rId27"/>
    <p:sldLayoutId id="2147483677" r:id="rId28"/>
    <p:sldLayoutId id="2147483678" r:id="rId29"/>
    <p:sldLayoutId id="2147483679" r:id="rId30"/>
    <p:sldLayoutId id="2147483680" r:id="rId31"/>
    <p:sldLayoutId id="2147483681" r:id="rId32"/>
    <p:sldLayoutId id="2147483682" r:id="rId33"/>
    <p:sldLayoutId id="2147483683" r:id="rId34"/>
    <p:sldLayoutId id="2147483685" r:id="rId35"/>
    <p:sldLayoutId id="2147483688" r:id="rId36"/>
    <p:sldLayoutId id="2147483689" r:id="rId37"/>
  </p:sldLayoutIdLst>
  <p:txStyles>
    <p:titleStyle>
      <a:lvl1pPr algn="l" defTabSz="914400" rtl="0" eaLnBrk="1" latinLnBrk="0" hangingPunct="1">
        <a:lnSpc>
          <a:spcPct val="90000"/>
        </a:lnSpc>
        <a:spcBef>
          <a:spcPct val="0"/>
        </a:spcBef>
        <a:buNone/>
        <a:defRPr sz="2500" b="1" kern="1200" baseline="0">
          <a:solidFill>
            <a:schemeClr val="bg1"/>
          </a:solidFill>
          <a:latin typeface="Roboto" charset="0"/>
          <a:ea typeface="Roboto" charset="0"/>
          <a:cs typeface="Roboto" charset="0"/>
        </a:defRPr>
      </a:lvl1pPr>
    </p:titleStyle>
    <p:bodyStyle>
      <a:lvl1pPr marL="228600" indent="-228600" algn="l" defTabSz="914400" rtl="0" eaLnBrk="1" latinLnBrk="0" hangingPunct="1">
        <a:lnSpc>
          <a:spcPct val="90000"/>
        </a:lnSpc>
        <a:spcBef>
          <a:spcPts val="1000"/>
        </a:spcBef>
        <a:buFont typeface="Arial"/>
        <a:buChar char="•"/>
        <a:defRPr sz="2500" kern="1200">
          <a:solidFill>
            <a:schemeClr val="bg1"/>
          </a:solidFill>
          <a:latin typeface="Roboto" charset="0"/>
          <a:ea typeface="Roboto" charset="0"/>
          <a:cs typeface="Roboto" charset="0"/>
        </a:defRPr>
      </a:lvl1pPr>
      <a:lvl2pPr marL="685800" indent="-228600" algn="l" defTabSz="914400" rtl="0" eaLnBrk="1" latinLnBrk="0" hangingPunct="1">
        <a:lnSpc>
          <a:spcPct val="90000"/>
        </a:lnSpc>
        <a:spcBef>
          <a:spcPts val="500"/>
        </a:spcBef>
        <a:buFont typeface="Arial"/>
        <a:buChar char="•"/>
        <a:defRPr sz="2200" kern="1200" baseline="0">
          <a:solidFill>
            <a:schemeClr val="bg1"/>
          </a:solidFill>
          <a:latin typeface="Roboto" charset="0"/>
          <a:ea typeface="Roboto" charset="0"/>
          <a:cs typeface="Roboto" charset="0"/>
        </a:defRPr>
      </a:lvl2pPr>
      <a:lvl3pPr marL="1143000" indent="-228600" algn="l" defTabSz="914400" rtl="0" eaLnBrk="1" latinLnBrk="0" hangingPunct="1">
        <a:lnSpc>
          <a:spcPct val="90000"/>
        </a:lnSpc>
        <a:spcBef>
          <a:spcPts val="500"/>
        </a:spcBef>
        <a:buFont typeface="Arial"/>
        <a:buChar char="•"/>
        <a:defRPr sz="1900" kern="1200">
          <a:solidFill>
            <a:schemeClr val="bg1"/>
          </a:solidFill>
          <a:latin typeface="Roboto" charset="0"/>
          <a:ea typeface="Roboto" charset="0"/>
          <a:cs typeface="Roboto" charset="0"/>
        </a:defRPr>
      </a:lvl3pPr>
      <a:lvl4pPr marL="1600200" indent="-228600" algn="l" defTabSz="914400" rtl="0" eaLnBrk="1" latinLnBrk="0" hangingPunct="1">
        <a:lnSpc>
          <a:spcPct val="90000"/>
        </a:lnSpc>
        <a:spcBef>
          <a:spcPts val="500"/>
        </a:spcBef>
        <a:buFont typeface="Arial"/>
        <a:buChar char="•"/>
        <a:defRPr sz="1600" kern="1200">
          <a:solidFill>
            <a:schemeClr val="bg1"/>
          </a:solidFill>
          <a:latin typeface="Roboto" charset="0"/>
          <a:ea typeface="Roboto" charset="0"/>
          <a:cs typeface="Roboto" charset="0"/>
        </a:defRPr>
      </a:lvl4pPr>
      <a:lvl5pPr marL="2057400" indent="-228600" algn="l" defTabSz="914400" rtl="0" eaLnBrk="1" latinLnBrk="0" hangingPunct="1">
        <a:lnSpc>
          <a:spcPct val="90000"/>
        </a:lnSpc>
        <a:spcBef>
          <a:spcPts val="500"/>
        </a:spcBef>
        <a:buFont typeface="Arial"/>
        <a:buChar char="•"/>
        <a:defRPr sz="1300" kern="1200">
          <a:solidFill>
            <a:schemeClr val="bg1"/>
          </a:solidFill>
          <a:latin typeface="Roboto" charset="0"/>
          <a:ea typeface="Roboto" charset="0"/>
          <a:cs typeface="Roboto"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25.xml"/></Relationships>
</file>

<file path=ppt/slides/_rels/slide11.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37.png"/><Relationship Id="rId3" Type="http://schemas.openxmlformats.org/officeDocument/2006/relationships/image" Target="../media/image27.tiff"/><Relationship Id="rId7" Type="http://schemas.openxmlformats.org/officeDocument/2006/relationships/image" Target="../media/image31.png"/><Relationship Id="rId12" Type="http://schemas.openxmlformats.org/officeDocument/2006/relationships/image" Target="../media/image36.png"/><Relationship Id="rId2" Type="http://schemas.openxmlformats.org/officeDocument/2006/relationships/notesSlide" Target="../notesSlides/notesSlide10.xml"/><Relationship Id="rId1" Type="http://schemas.openxmlformats.org/officeDocument/2006/relationships/slideLayout" Target="../slideLayouts/slideLayout25.xml"/><Relationship Id="rId6" Type="http://schemas.openxmlformats.org/officeDocument/2006/relationships/image" Target="../media/image30.png"/><Relationship Id="rId11" Type="http://schemas.openxmlformats.org/officeDocument/2006/relationships/image" Target="../media/image35.png"/><Relationship Id="rId5" Type="http://schemas.openxmlformats.org/officeDocument/2006/relationships/image" Target="../media/image29.png"/><Relationship Id="rId10" Type="http://schemas.openxmlformats.org/officeDocument/2006/relationships/image" Target="../media/image34.png"/><Relationship Id="rId4" Type="http://schemas.openxmlformats.org/officeDocument/2006/relationships/image" Target="../media/image28.png"/><Relationship Id="rId9" Type="http://schemas.openxmlformats.org/officeDocument/2006/relationships/image" Target="../media/image33.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2.xml"/><Relationship Id="rId1" Type="http://schemas.openxmlformats.org/officeDocument/2006/relationships/slideLayout" Target="../slideLayouts/slideLayout27.xml"/></Relationships>
</file>

<file path=ppt/slides/_rels/slide14.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9.emf"/><Relationship Id="rId7" Type="http://schemas.openxmlformats.org/officeDocument/2006/relationships/image" Target="../media/image43.png"/><Relationship Id="rId2" Type="http://schemas.openxmlformats.org/officeDocument/2006/relationships/notesSlide" Target="../notesSlides/notesSlide13.xml"/><Relationship Id="rId1" Type="http://schemas.openxmlformats.org/officeDocument/2006/relationships/slideLayout" Target="../slideLayouts/slideLayout30.xml"/><Relationship Id="rId6" Type="http://schemas.openxmlformats.org/officeDocument/2006/relationships/image" Target="../media/image42.png"/><Relationship Id="rId11" Type="http://schemas.openxmlformats.org/officeDocument/2006/relationships/image" Target="../media/image47.png"/><Relationship Id="rId5" Type="http://schemas.openxmlformats.org/officeDocument/2006/relationships/image" Target="../media/image41.png"/><Relationship Id="rId10" Type="http://schemas.openxmlformats.org/officeDocument/2006/relationships/image" Target="../media/image46.png"/><Relationship Id="rId4" Type="http://schemas.openxmlformats.org/officeDocument/2006/relationships/image" Target="../media/image40.png"/><Relationship Id="rId9" Type="http://schemas.openxmlformats.org/officeDocument/2006/relationships/image" Target="../media/image45.png"/></Relationships>
</file>

<file path=ppt/slides/_rels/slide15.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notesSlide" Target="../notesSlides/notesSlide14.xml"/><Relationship Id="rId1" Type="http://schemas.openxmlformats.org/officeDocument/2006/relationships/slideLayout" Target="../slideLayouts/slideLayout31.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16.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3.png"/><Relationship Id="rId7" Type="http://schemas.openxmlformats.org/officeDocument/2006/relationships/image" Target="../media/image57.svg"/><Relationship Id="rId2" Type="http://schemas.openxmlformats.org/officeDocument/2006/relationships/notesSlide" Target="../notesSlides/notesSlide15.xml"/><Relationship Id="rId1" Type="http://schemas.openxmlformats.org/officeDocument/2006/relationships/slideLayout" Target="../slideLayouts/slideLayout32.xml"/><Relationship Id="rId6" Type="http://schemas.openxmlformats.org/officeDocument/2006/relationships/image" Target="../media/image56.png"/><Relationship Id="rId5" Type="http://schemas.openxmlformats.org/officeDocument/2006/relationships/image" Target="../media/image55.svg"/><Relationship Id="rId4" Type="http://schemas.openxmlformats.org/officeDocument/2006/relationships/image" Target="../media/image54.png"/><Relationship Id="rId9" Type="http://schemas.openxmlformats.org/officeDocument/2006/relationships/image" Target="../media/image59.svg"/></Relationships>
</file>

<file path=ppt/slides/_rels/slide17.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notesSlide" Target="../notesSlides/notesSlide16.xml"/><Relationship Id="rId1" Type="http://schemas.openxmlformats.org/officeDocument/2006/relationships/slideLayout" Target="../slideLayouts/slideLayout33.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8" Type="http://schemas.openxmlformats.org/officeDocument/2006/relationships/image" Target="../media/image72.emf"/><Relationship Id="rId3" Type="http://schemas.openxmlformats.org/officeDocument/2006/relationships/image" Target="../media/image67.tiff"/><Relationship Id="rId7" Type="http://schemas.openxmlformats.org/officeDocument/2006/relationships/image" Target="../media/image71.tiff"/><Relationship Id="rId12" Type="http://schemas.openxmlformats.org/officeDocument/2006/relationships/image" Target="../media/image76.tiff"/><Relationship Id="rId2" Type="http://schemas.openxmlformats.org/officeDocument/2006/relationships/image" Target="../media/image66.tiff"/><Relationship Id="rId1" Type="http://schemas.openxmlformats.org/officeDocument/2006/relationships/slideLayout" Target="../slideLayouts/slideLayout34.xml"/><Relationship Id="rId6" Type="http://schemas.openxmlformats.org/officeDocument/2006/relationships/image" Target="../media/image70.tiff"/><Relationship Id="rId11" Type="http://schemas.openxmlformats.org/officeDocument/2006/relationships/image" Target="../media/image75.tiff"/><Relationship Id="rId5" Type="http://schemas.openxmlformats.org/officeDocument/2006/relationships/image" Target="../media/image69.tiff"/><Relationship Id="rId10" Type="http://schemas.openxmlformats.org/officeDocument/2006/relationships/image" Target="../media/image74.tiff"/><Relationship Id="rId4" Type="http://schemas.openxmlformats.org/officeDocument/2006/relationships/image" Target="../media/image68.tiff"/><Relationship Id="rId9" Type="http://schemas.openxmlformats.org/officeDocument/2006/relationships/image" Target="../media/image73.tiff"/></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28.xml"/></Relationships>
</file>

<file path=ppt/slides/_rels/slide2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8.xml"/><Relationship Id="rId1" Type="http://schemas.openxmlformats.org/officeDocument/2006/relationships/slideLayout" Target="../slideLayouts/slideLayout35.xml"/><Relationship Id="rId6" Type="http://schemas.openxmlformats.org/officeDocument/2006/relationships/image" Target="../media/image80.tiff"/><Relationship Id="rId5" Type="http://schemas.openxmlformats.org/officeDocument/2006/relationships/image" Target="../media/image79.emf"/><Relationship Id="rId4" Type="http://schemas.openxmlformats.org/officeDocument/2006/relationships/image" Target="../media/image78.emf"/></Relationships>
</file>

<file path=ppt/slides/_rels/slide21.xml.rels><?xml version="1.0" encoding="UTF-8" standalone="yes"?>
<Relationships xmlns="http://schemas.openxmlformats.org/package/2006/relationships"><Relationship Id="rId3" Type="http://schemas.openxmlformats.org/officeDocument/2006/relationships/image" Target="../media/image81.emf"/><Relationship Id="rId2" Type="http://schemas.openxmlformats.org/officeDocument/2006/relationships/notesSlide" Target="../notesSlides/notesSlide19.xml"/><Relationship Id="rId1" Type="http://schemas.openxmlformats.org/officeDocument/2006/relationships/slideLayout" Target="../slideLayouts/slideLayout34.xml"/><Relationship Id="rId6" Type="http://schemas.openxmlformats.org/officeDocument/2006/relationships/image" Target="../media/image84.emf"/><Relationship Id="rId5" Type="http://schemas.openxmlformats.org/officeDocument/2006/relationships/image" Target="../media/image83.emf"/><Relationship Id="rId4" Type="http://schemas.openxmlformats.org/officeDocument/2006/relationships/image" Target="../media/image82.emf"/></Relationships>
</file>

<file path=ppt/slides/_rels/slide22.xml.rels><?xml version="1.0" encoding="UTF-8" standalone="yes"?>
<Relationships xmlns="http://schemas.openxmlformats.org/package/2006/relationships"><Relationship Id="rId8" Type="http://schemas.openxmlformats.org/officeDocument/2006/relationships/image" Target="../media/image86.tiff"/><Relationship Id="rId3" Type="http://schemas.openxmlformats.org/officeDocument/2006/relationships/image" Target="../media/image81.emf"/><Relationship Id="rId7" Type="http://schemas.openxmlformats.org/officeDocument/2006/relationships/image" Target="../media/image85.emf"/><Relationship Id="rId2" Type="http://schemas.openxmlformats.org/officeDocument/2006/relationships/notesSlide" Target="../notesSlides/notesSlide20.xml"/><Relationship Id="rId1" Type="http://schemas.openxmlformats.org/officeDocument/2006/relationships/slideLayout" Target="../slideLayouts/slideLayout34.xml"/><Relationship Id="rId6" Type="http://schemas.openxmlformats.org/officeDocument/2006/relationships/image" Target="../media/image84.emf"/><Relationship Id="rId5" Type="http://schemas.openxmlformats.org/officeDocument/2006/relationships/image" Target="../media/image83.emf"/><Relationship Id="rId4" Type="http://schemas.openxmlformats.org/officeDocument/2006/relationships/image" Target="../media/image82.emf"/></Relationships>
</file>

<file path=ppt/slides/_rels/slide23.xml.rels><?xml version="1.0" encoding="UTF-8" standalone="yes"?>
<Relationships xmlns="http://schemas.openxmlformats.org/package/2006/relationships"><Relationship Id="rId8" Type="http://schemas.openxmlformats.org/officeDocument/2006/relationships/image" Target="../media/image92.tiff"/><Relationship Id="rId13" Type="http://schemas.openxmlformats.org/officeDocument/2006/relationships/image" Target="../media/image97.tiff"/><Relationship Id="rId3" Type="http://schemas.openxmlformats.org/officeDocument/2006/relationships/image" Target="../media/image85.emf"/><Relationship Id="rId7" Type="http://schemas.openxmlformats.org/officeDocument/2006/relationships/image" Target="../media/image91.tiff"/><Relationship Id="rId12" Type="http://schemas.openxmlformats.org/officeDocument/2006/relationships/image" Target="../media/image96.tiff"/><Relationship Id="rId2" Type="http://schemas.openxmlformats.org/officeDocument/2006/relationships/image" Target="../media/image87.emf"/><Relationship Id="rId1" Type="http://schemas.openxmlformats.org/officeDocument/2006/relationships/slideLayout" Target="../slideLayouts/slideLayout34.xml"/><Relationship Id="rId6" Type="http://schemas.openxmlformats.org/officeDocument/2006/relationships/image" Target="../media/image90.emf"/><Relationship Id="rId11" Type="http://schemas.openxmlformats.org/officeDocument/2006/relationships/image" Target="../media/image95.tiff"/><Relationship Id="rId5" Type="http://schemas.openxmlformats.org/officeDocument/2006/relationships/image" Target="../media/image89.emf"/><Relationship Id="rId15" Type="http://schemas.openxmlformats.org/officeDocument/2006/relationships/image" Target="../media/image99.tiff"/><Relationship Id="rId10" Type="http://schemas.openxmlformats.org/officeDocument/2006/relationships/image" Target="../media/image94.tiff"/><Relationship Id="rId4" Type="http://schemas.openxmlformats.org/officeDocument/2006/relationships/image" Target="../media/image88.emf"/><Relationship Id="rId9" Type="http://schemas.openxmlformats.org/officeDocument/2006/relationships/image" Target="../media/image93.tiff"/><Relationship Id="rId14" Type="http://schemas.openxmlformats.org/officeDocument/2006/relationships/image" Target="../media/image98.tiff"/></Relationships>
</file>

<file path=ppt/slides/_rels/slide24.xml.rels><?xml version="1.0" encoding="UTF-8" standalone="yes"?>
<Relationships xmlns="http://schemas.openxmlformats.org/package/2006/relationships"><Relationship Id="rId8" Type="http://schemas.openxmlformats.org/officeDocument/2006/relationships/image" Target="../media/image72.emf"/><Relationship Id="rId3" Type="http://schemas.openxmlformats.org/officeDocument/2006/relationships/image" Target="../media/image67.tiff"/><Relationship Id="rId7" Type="http://schemas.openxmlformats.org/officeDocument/2006/relationships/image" Target="../media/image71.tiff"/><Relationship Id="rId12" Type="http://schemas.openxmlformats.org/officeDocument/2006/relationships/image" Target="../media/image76.tiff"/><Relationship Id="rId2" Type="http://schemas.openxmlformats.org/officeDocument/2006/relationships/image" Target="../media/image66.tiff"/><Relationship Id="rId1" Type="http://schemas.openxmlformats.org/officeDocument/2006/relationships/slideLayout" Target="../slideLayouts/slideLayout34.xml"/><Relationship Id="rId6" Type="http://schemas.openxmlformats.org/officeDocument/2006/relationships/image" Target="../media/image70.tiff"/><Relationship Id="rId11" Type="http://schemas.openxmlformats.org/officeDocument/2006/relationships/image" Target="../media/image75.tiff"/><Relationship Id="rId5" Type="http://schemas.openxmlformats.org/officeDocument/2006/relationships/image" Target="../media/image69.tiff"/><Relationship Id="rId10" Type="http://schemas.openxmlformats.org/officeDocument/2006/relationships/image" Target="../media/image74.tiff"/><Relationship Id="rId4" Type="http://schemas.openxmlformats.org/officeDocument/2006/relationships/image" Target="../media/image68.tiff"/><Relationship Id="rId9" Type="http://schemas.openxmlformats.org/officeDocument/2006/relationships/image" Target="../media/image73.tiff"/></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tiff"/><Relationship Id="rId1" Type="http://schemas.openxmlformats.org/officeDocument/2006/relationships/slideLayout" Target="../slideLayouts/slideLayout36.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s>
</file>

<file path=ppt/slides/_rels/slide27.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36.xml"/><Relationship Id="rId6" Type="http://schemas.openxmlformats.org/officeDocument/2006/relationships/image" Target="../media/image109.png"/><Relationship Id="rId5" Type="http://schemas.openxmlformats.org/officeDocument/2006/relationships/image" Target="../media/image108.png"/><Relationship Id="rId4" Type="http://schemas.openxmlformats.org/officeDocument/2006/relationships/image" Target="../media/image107.png"/></Relationships>
</file>

<file path=ppt/slides/_rels/slide28.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36.xml"/></Relationships>
</file>

<file path=ppt/slides/_rels/slide29.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36.xml"/><Relationship Id="rId5" Type="http://schemas.openxmlformats.org/officeDocument/2006/relationships/image" Target="../media/image115.png"/><Relationship Id="rId4" Type="http://schemas.openxmlformats.org/officeDocument/2006/relationships/image" Target="../media/image114.png"/></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27.xml"/><Relationship Id="rId4" Type="http://schemas.openxmlformats.org/officeDocument/2006/relationships/image" Target="../media/image13.png"/></Relationships>
</file>

<file path=ppt/slides/_rels/slide30.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36.xml"/><Relationship Id="rId5" Type="http://schemas.openxmlformats.org/officeDocument/2006/relationships/image" Target="../media/image119.png"/><Relationship Id="rId4" Type="http://schemas.openxmlformats.org/officeDocument/2006/relationships/image" Target="../media/image118.png"/></Relationships>
</file>

<file path=ppt/slides/_rels/slide31.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22.xml"/><Relationship Id="rId1" Type="http://schemas.openxmlformats.org/officeDocument/2006/relationships/slideLayout" Target="../slideLayouts/slideLayout36.xml"/><Relationship Id="rId4" Type="http://schemas.openxmlformats.org/officeDocument/2006/relationships/image" Target="../media/image121.png"/></Relationships>
</file>

<file path=ppt/slides/_rels/slide32.xml.rels><?xml version="1.0" encoding="UTF-8" standalone="yes"?>
<Relationships xmlns="http://schemas.openxmlformats.org/package/2006/relationships"><Relationship Id="rId8" Type="http://schemas.openxmlformats.org/officeDocument/2006/relationships/image" Target="../media/image127.png"/><Relationship Id="rId3" Type="http://schemas.openxmlformats.org/officeDocument/2006/relationships/image" Target="../media/image122.png"/><Relationship Id="rId7" Type="http://schemas.openxmlformats.org/officeDocument/2006/relationships/image" Target="../media/image126.png"/><Relationship Id="rId2" Type="http://schemas.openxmlformats.org/officeDocument/2006/relationships/notesSlide" Target="../notesSlides/notesSlide23.xml"/><Relationship Id="rId1" Type="http://schemas.openxmlformats.org/officeDocument/2006/relationships/slideLayout" Target="../slideLayouts/slideLayout37.xml"/><Relationship Id="rId6" Type="http://schemas.openxmlformats.org/officeDocument/2006/relationships/image" Target="../media/image125.png"/><Relationship Id="rId5" Type="http://schemas.openxmlformats.org/officeDocument/2006/relationships/image" Target="../media/image124.png"/><Relationship Id="rId10" Type="http://schemas.openxmlformats.org/officeDocument/2006/relationships/image" Target="../media/image129.png"/><Relationship Id="rId4" Type="http://schemas.openxmlformats.org/officeDocument/2006/relationships/image" Target="../media/image123.png"/><Relationship Id="rId9" Type="http://schemas.openxmlformats.org/officeDocument/2006/relationships/image" Target="../media/image128.png"/></Relationships>
</file>

<file path=ppt/slides/_rels/slide33.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24.xml"/><Relationship Id="rId1" Type="http://schemas.openxmlformats.org/officeDocument/2006/relationships/slideLayout" Target="../slideLayouts/slideLayout36.xml"/><Relationship Id="rId4" Type="http://schemas.openxmlformats.org/officeDocument/2006/relationships/image" Target="../media/image131.png"/></Relationships>
</file>

<file path=ppt/slides/_rels/slide34.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36.xml"/></Relationships>
</file>

<file path=ppt/slides/_rels/slide35.xml.rels><?xml version="1.0" encoding="UTF-8" standalone="yes"?>
<Relationships xmlns="http://schemas.openxmlformats.org/package/2006/relationships"><Relationship Id="rId3" Type="http://schemas.openxmlformats.org/officeDocument/2006/relationships/image" Target="../media/image133.emf"/><Relationship Id="rId2" Type="http://schemas.openxmlformats.org/officeDocument/2006/relationships/notesSlide" Target="../notesSlides/notesSlide25.xml"/><Relationship Id="rId1" Type="http://schemas.openxmlformats.org/officeDocument/2006/relationships/slideLayout" Target="../slideLayouts/slideLayout24.xml"/><Relationship Id="rId6" Type="http://schemas.openxmlformats.org/officeDocument/2006/relationships/image" Target="../media/image136.png"/><Relationship Id="rId5" Type="http://schemas.openxmlformats.org/officeDocument/2006/relationships/image" Target="../media/image135.emf"/><Relationship Id="rId4" Type="http://schemas.openxmlformats.org/officeDocument/2006/relationships/image" Target="../media/image134.emf"/></Relationships>
</file>

<file path=ppt/slides/_rels/slide4.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4.xml"/><Relationship Id="rId1" Type="http://schemas.openxmlformats.org/officeDocument/2006/relationships/slideLayout" Target="../slideLayouts/slideLayout25.xml"/><Relationship Id="rId6" Type="http://schemas.openxmlformats.org/officeDocument/2006/relationships/image" Target="../media/image18.emf"/><Relationship Id="rId5" Type="http://schemas.openxmlformats.org/officeDocument/2006/relationships/image" Target="../media/image17.emf"/><Relationship Id="rId4" Type="http://schemas.openxmlformats.org/officeDocument/2006/relationships/image" Target="../media/image16.emf"/></Relationships>
</file>

<file path=ppt/slides/_rels/slide6.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29.xml"/></Relationships>
</file>

<file path=ppt/slides/_rels/slide8.xml.rels><?xml version="1.0" encoding="UTF-8" standalone="yes"?>
<Relationships xmlns="http://schemas.openxmlformats.org/package/2006/relationships"><Relationship Id="rId8" Type="http://schemas.openxmlformats.org/officeDocument/2006/relationships/image" Target="../media/image25.emf"/><Relationship Id="rId3" Type="http://schemas.openxmlformats.org/officeDocument/2006/relationships/image" Target="../media/image21.emf"/><Relationship Id="rId7" Type="http://schemas.openxmlformats.org/officeDocument/2006/relationships/image" Target="../media/image24.emf"/><Relationship Id="rId2" Type="http://schemas.openxmlformats.org/officeDocument/2006/relationships/notesSlide" Target="../notesSlides/notesSlide7.xml"/><Relationship Id="rId1" Type="http://schemas.openxmlformats.org/officeDocument/2006/relationships/slideLayout" Target="../slideLayouts/slideLayout25.xml"/><Relationship Id="rId6" Type="http://schemas.openxmlformats.org/officeDocument/2006/relationships/image" Target="../media/image18.emf"/><Relationship Id="rId5" Type="http://schemas.openxmlformats.org/officeDocument/2006/relationships/image" Target="../media/image23.emf"/><Relationship Id="rId4" Type="http://schemas.openxmlformats.org/officeDocument/2006/relationships/image" Target="../media/image22.emf"/></Relationships>
</file>

<file path=ppt/slides/_rels/slide9.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8.xml"/><Relationship Id="rId1" Type="http://schemas.openxmlformats.org/officeDocument/2006/relationships/slideLayout" Target="../slideLayouts/slideLayout2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b="1" dirty="0"/>
              <a:t>Introduction</a:t>
            </a:r>
          </a:p>
        </p:txBody>
      </p:sp>
      <p:sp>
        <p:nvSpPr>
          <p:cNvPr id="5" name="Subtitle 4"/>
          <p:cNvSpPr>
            <a:spLocks noGrp="1"/>
          </p:cNvSpPr>
          <p:nvPr>
            <p:ph type="subTitle" idx="1"/>
          </p:nvPr>
        </p:nvSpPr>
        <p:spPr/>
        <p:txBody>
          <a:bodyPr>
            <a:normAutofit/>
          </a:bodyPr>
          <a:lstStyle/>
          <a:p>
            <a:r>
              <a:rPr lang="en-US" dirty="0"/>
              <a:t>July 2019</a:t>
            </a:r>
          </a:p>
        </p:txBody>
      </p:sp>
      <p:sp>
        <p:nvSpPr>
          <p:cNvPr id="14" name="Content Placeholder 2"/>
          <p:cNvSpPr txBox="1">
            <a:spLocks/>
          </p:cNvSpPr>
          <p:nvPr/>
        </p:nvSpPr>
        <p:spPr>
          <a:xfrm>
            <a:off x="10055279" y="5941128"/>
            <a:ext cx="1223922" cy="46410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r">
              <a:buNone/>
            </a:pPr>
            <a:r>
              <a:rPr lang="en-US" sz="1000" b="1" dirty="0">
                <a:solidFill>
                  <a:schemeClr val="bg1">
                    <a:alpha val="50000"/>
                  </a:schemeClr>
                </a:solidFill>
                <a:latin typeface="Roboto" charset="0"/>
                <a:ea typeface="Roboto" charset="0"/>
                <a:cs typeface="Roboto" charset="0"/>
              </a:rPr>
              <a:t>Guy Harrison</a:t>
            </a:r>
          </a:p>
          <a:p>
            <a:pPr marL="0" indent="0" algn="r">
              <a:spcBef>
                <a:spcPts val="500"/>
              </a:spcBef>
              <a:buNone/>
            </a:pPr>
            <a:r>
              <a:rPr lang="en-US" sz="1000" dirty="0">
                <a:solidFill>
                  <a:schemeClr val="bg1">
                    <a:alpha val="50000"/>
                  </a:schemeClr>
                </a:solidFill>
                <a:latin typeface="Roboto" charset="0"/>
                <a:ea typeface="Roboto" charset="0"/>
                <a:cs typeface="Roboto" charset="0"/>
              </a:rPr>
              <a:t>CTO ProvenDB</a:t>
            </a:r>
          </a:p>
          <a:p>
            <a:endParaRPr lang="en-US" sz="1200" dirty="0">
              <a:solidFill>
                <a:schemeClr val="bg1"/>
              </a:solidFill>
              <a:latin typeface="Roboto" charset="0"/>
              <a:ea typeface="Roboto" charset="0"/>
              <a:cs typeface="Roboto" charset="0"/>
            </a:endParaRPr>
          </a:p>
          <a:p>
            <a:pPr marL="0" indent="0">
              <a:buNone/>
            </a:pPr>
            <a:endParaRPr lang="en-US" sz="1200" dirty="0">
              <a:solidFill>
                <a:schemeClr val="bg1"/>
              </a:solidFill>
              <a:latin typeface="Roboto" charset="0"/>
              <a:ea typeface="Roboto" charset="0"/>
              <a:cs typeface="Roboto" charset="0"/>
            </a:endParaRPr>
          </a:p>
        </p:txBody>
      </p:sp>
    </p:spTree>
    <p:extLst>
      <p:ext uri="{BB962C8B-B14F-4D97-AF65-F5344CB8AC3E}">
        <p14:creationId xmlns:p14="http://schemas.microsoft.com/office/powerpoint/2010/main" val="1117445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ell phone&#10;&#10;Description automatically generated">
            <a:extLst>
              <a:ext uri="{FF2B5EF4-FFF2-40B4-BE49-F238E27FC236}">
                <a16:creationId xmlns:a16="http://schemas.microsoft.com/office/drawing/2014/main" id="{8D3E53DB-DC5A-8E4A-BB2D-6C401A54A6EF}"/>
              </a:ext>
            </a:extLst>
          </p:cNvPr>
          <p:cNvPicPr>
            <a:picLocks noChangeAspect="1"/>
          </p:cNvPicPr>
          <p:nvPr/>
        </p:nvPicPr>
        <p:blipFill rotWithShape="1">
          <a:blip r:embed="rId3"/>
          <a:srcRect b="13333"/>
          <a:stretch/>
        </p:blipFill>
        <p:spPr>
          <a:xfrm>
            <a:off x="0" y="0"/>
            <a:ext cx="14067692" cy="6858000"/>
          </a:xfrm>
          <a:prstGeom prst="rect">
            <a:avLst/>
          </a:prstGeom>
        </p:spPr>
      </p:pic>
      <p:sp>
        <p:nvSpPr>
          <p:cNvPr id="5" name="Title 4">
            <a:extLst>
              <a:ext uri="{FF2B5EF4-FFF2-40B4-BE49-F238E27FC236}">
                <a16:creationId xmlns:a16="http://schemas.microsoft.com/office/drawing/2014/main" id="{803A2008-8884-E547-AE76-F3CF1C6849ED}"/>
              </a:ext>
            </a:extLst>
          </p:cNvPr>
          <p:cNvSpPr>
            <a:spLocks noGrp="1"/>
          </p:cNvSpPr>
          <p:nvPr>
            <p:ph type="title" idx="4294967295"/>
          </p:nvPr>
        </p:nvSpPr>
        <p:spPr>
          <a:xfrm>
            <a:off x="531778" y="0"/>
            <a:ext cx="11128444" cy="1224344"/>
          </a:xfrm>
        </p:spPr>
        <p:txBody>
          <a:bodyPr/>
          <a:lstStyle/>
          <a:p>
            <a:r>
              <a:rPr lang="en-US" dirty="0"/>
              <a:t>Blockchain projects are very risky</a:t>
            </a:r>
          </a:p>
        </p:txBody>
      </p:sp>
    </p:spTree>
    <p:extLst>
      <p:ext uri="{BB962C8B-B14F-4D97-AF65-F5344CB8AC3E}">
        <p14:creationId xmlns:p14="http://schemas.microsoft.com/office/powerpoint/2010/main" val="2423718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1E557B"/>
        </a:solidFill>
        <a:effectLst/>
      </p:bgPr>
    </p:bg>
    <p:spTree>
      <p:nvGrpSpPr>
        <p:cNvPr id="1" name=""/>
        <p:cNvGrpSpPr/>
        <p:nvPr/>
      </p:nvGrpSpPr>
      <p:grpSpPr>
        <a:xfrm>
          <a:off x="0" y="0"/>
          <a:ext cx="0" cy="0"/>
          <a:chOff x="0" y="0"/>
          <a:chExt cx="0" cy="0"/>
        </a:xfrm>
      </p:grpSpPr>
      <p:pic>
        <p:nvPicPr>
          <p:cNvPr id="14" name="Picture 13"/>
          <p:cNvPicPr>
            <a:picLocks noChangeAspect="1"/>
          </p:cNvPicPr>
          <p:nvPr/>
        </p:nvPicPr>
        <p:blipFill>
          <a:blip r:embed="rId3" cstate="print">
            <a:alphaModFix amt="5000"/>
            <a:extLst>
              <a:ext uri="{28A0092B-C50C-407E-A947-70E740481C1C}">
                <a14:useLocalDpi xmlns:a14="http://schemas.microsoft.com/office/drawing/2010/main"/>
              </a:ext>
            </a:extLst>
          </a:blip>
          <a:stretch>
            <a:fillRect/>
          </a:stretch>
        </p:blipFill>
        <p:spPr>
          <a:xfrm>
            <a:off x="6482858" y="-359"/>
            <a:ext cx="5709142" cy="6858000"/>
          </a:xfrm>
          <a:prstGeom prst="rect">
            <a:avLst/>
          </a:prstGeom>
        </p:spPr>
      </p:pic>
      <p:sp>
        <p:nvSpPr>
          <p:cNvPr id="16" name="Title 1"/>
          <p:cNvSpPr txBox="1">
            <a:spLocks/>
          </p:cNvSpPr>
          <p:nvPr/>
        </p:nvSpPr>
        <p:spPr>
          <a:xfrm>
            <a:off x="944884" y="775438"/>
            <a:ext cx="4928179" cy="80415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solidFill>
                  <a:schemeClr val="bg1"/>
                </a:solidFill>
                <a:latin typeface="Roboto" charset="0"/>
                <a:ea typeface="Roboto" charset="0"/>
                <a:cs typeface="Roboto" charset="0"/>
              </a:rPr>
              <a:t>This is the dilemma:</a:t>
            </a:r>
          </a:p>
        </p:txBody>
      </p:sp>
      <p:pic>
        <p:nvPicPr>
          <p:cNvPr id="32" name="Picture 31">
            <a:extLst>
              <a:ext uri="{FF2B5EF4-FFF2-40B4-BE49-F238E27FC236}">
                <a16:creationId xmlns:a16="http://schemas.microsoft.com/office/drawing/2014/main" id="{F45BAD64-F63E-0549-84F4-E90769BF1A6A}"/>
              </a:ext>
            </a:extLst>
          </p:cNvPr>
          <p:cNvPicPr>
            <a:picLocks noChangeAspect="1"/>
          </p:cNvPicPr>
          <p:nvPr/>
        </p:nvPicPr>
        <p:blipFill>
          <a:blip r:embed="rId4"/>
          <a:stretch>
            <a:fillRect/>
          </a:stretch>
        </p:blipFill>
        <p:spPr>
          <a:xfrm>
            <a:off x="561881" y="5278410"/>
            <a:ext cx="3898640" cy="494564"/>
          </a:xfrm>
          <a:prstGeom prst="rect">
            <a:avLst/>
          </a:prstGeom>
        </p:spPr>
      </p:pic>
      <p:pic>
        <p:nvPicPr>
          <p:cNvPr id="33" name="Picture 32">
            <a:extLst>
              <a:ext uri="{FF2B5EF4-FFF2-40B4-BE49-F238E27FC236}">
                <a16:creationId xmlns:a16="http://schemas.microsoft.com/office/drawing/2014/main" id="{7CBEC5B8-DF9F-3747-8A72-26391B08416B}"/>
              </a:ext>
            </a:extLst>
          </p:cNvPr>
          <p:cNvPicPr>
            <a:picLocks noChangeAspect="1"/>
          </p:cNvPicPr>
          <p:nvPr/>
        </p:nvPicPr>
        <p:blipFill>
          <a:blip r:embed="rId5"/>
          <a:stretch>
            <a:fillRect/>
          </a:stretch>
        </p:blipFill>
        <p:spPr>
          <a:xfrm>
            <a:off x="5992318" y="714532"/>
            <a:ext cx="4804268" cy="397451"/>
          </a:xfrm>
          <a:prstGeom prst="rect">
            <a:avLst/>
          </a:prstGeom>
        </p:spPr>
      </p:pic>
      <p:pic>
        <p:nvPicPr>
          <p:cNvPr id="34" name="Picture 33">
            <a:extLst>
              <a:ext uri="{FF2B5EF4-FFF2-40B4-BE49-F238E27FC236}">
                <a16:creationId xmlns:a16="http://schemas.microsoft.com/office/drawing/2014/main" id="{D5B89DD1-A320-A74F-A114-0B852496687E}"/>
              </a:ext>
            </a:extLst>
          </p:cNvPr>
          <p:cNvPicPr>
            <a:picLocks noChangeAspect="1"/>
          </p:cNvPicPr>
          <p:nvPr/>
        </p:nvPicPr>
        <p:blipFill>
          <a:blip r:embed="rId6"/>
          <a:stretch>
            <a:fillRect/>
          </a:stretch>
        </p:blipFill>
        <p:spPr>
          <a:xfrm>
            <a:off x="5992318" y="1368151"/>
            <a:ext cx="3078331" cy="544339"/>
          </a:xfrm>
          <a:prstGeom prst="rect">
            <a:avLst/>
          </a:prstGeom>
        </p:spPr>
      </p:pic>
      <p:pic>
        <p:nvPicPr>
          <p:cNvPr id="35" name="Picture 34">
            <a:extLst>
              <a:ext uri="{FF2B5EF4-FFF2-40B4-BE49-F238E27FC236}">
                <a16:creationId xmlns:a16="http://schemas.microsoft.com/office/drawing/2014/main" id="{BD0A1AB5-5BF6-BF4F-A04C-2034BE574177}"/>
              </a:ext>
            </a:extLst>
          </p:cNvPr>
          <p:cNvPicPr>
            <a:picLocks noChangeAspect="1"/>
          </p:cNvPicPr>
          <p:nvPr/>
        </p:nvPicPr>
        <p:blipFill>
          <a:blip r:embed="rId7"/>
          <a:stretch>
            <a:fillRect/>
          </a:stretch>
        </p:blipFill>
        <p:spPr>
          <a:xfrm>
            <a:off x="4644043" y="5312605"/>
            <a:ext cx="7270062" cy="548201"/>
          </a:xfrm>
          <a:prstGeom prst="rect">
            <a:avLst/>
          </a:prstGeom>
        </p:spPr>
      </p:pic>
      <p:pic>
        <p:nvPicPr>
          <p:cNvPr id="36" name="Picture 35">
            <a:extLst>
              <a:ext uri="{FF2B5EF4-FFF2-40B4-BE49-F238E27FC236}">
                <a16:creationId xmlns:a16="http://schemas.microsoft.com/office/drawing/2014/main" id="{CA3580AF-9166-AF4A-B5CB-911BB7ADABA0}"/>
              </a:ext>
            </a:extLst>
          </p:cNvPr>
          <p:cNvPicPr>
            <a:picLocks noChangeAspect="1"/>
          </p:cNvPicPr>
          <p:nvPr/>
        </p:nvPicPr>
        <p:blipFill>
          <a:blip r:embed="rId8"/>
          <a:stretch>
            <a:fillRect/>
          </a:stretch>
        </p:blipFill>
        <p:spPr>
          <a:xfrm>
            <a:off x="5992318" y="2173288"/>
            <a:ext cx="5986472" cy="631879"/>
          </a:xfrm>
          <a:prstGeom prst="rect">
            <a:avLst/>
          </a:prstGeom>
        </p:spPr>
      </p:pic>
      <p:pic>
        <p:nvPicPr>
          <p:cNvPr id="37" name="Picture 36">
            <a:extLst>
              <a:ext uri="{FF2B5EF4-FFF2-40B4-BE49-F238E27FC236}">
                <a16:creationId xmlns:a16="http://schemas.microsoft.com/office/drawing/2014/main" id="{EA36E6DA-F8FD-C644-AF54-C67ADE6CCAEC}"/>
              </a:ext>
            </a:extLst>
          </p:cNvPr>
          <p:cNvPicPr>
            <a:picLocks noChangeAspect="1"/>
          </p:cNvPicPr>
          <p:nvPr/>
        </p:nvPicPr>
        <p:blipFill>
          <a:blip r:embed="rId9"/>
          <a:stretch>
            <a:fillRect/>
          </a:stretch>
        </p:blipFill>
        <p:spPr>
          <a:xfrm>
            <a:off x="5992318" y="4052116"/>
            <a:ext cx="4265716" cy="424642"/>
          </a:xfrm>
          <a:prstGeom prst="rect">
            <a:avLst/>
          </a:prstGeom>
        </p:spPr>
      </p:pic>
      <p:pic>
        <p:nvPicPr>
          <p:cNvPr id="38" name="Picture 37">
            <a:extLst>
              <a:ext uri="{FF2B5EF4-FFF2-40B4-BE49-F238E27FC236}">
                <a16:creationId xmlns:a16="http://schemas.microsoft.com/office/drawing/2014/main" id="{43863936-D474-DD4C-B75D-3D78B70463D1}"/>
              </a:ext>
            </a:extLst>
          </p:cNvPr>
          <p:cNvPicPr>
            <a:picLocks noChangeAspect="1"/>
          </p:cNvPicPr>
          <p:nvPr/>
        </p:nvPicPr>
        <p:blipFill>
          <a:blip r:embed="rId10"/>
          <a:stretch>
            <a:fillRect/>
          </a:stretch>
        </p:blipFill>
        <p:spPr>
          <a:xfrm>
            <a:off x="5829286" y="4748232"/>
            <a:ext cx="5624944" cy="315645"/>
          </a:xfrm>
          <a:prstGeom prst="rect">
            <a:avLst/>
          </a:prstGeom>
        </p:spPr>
      </p:pic>
      <p:pic>
        <p:nvPicPr>
          <p:cNvPr id="39" name="Picture 38">
            <a:extLst>
              <a:ext uri="{FF2B5EF4-FFF2-40B4-BE49-F238E27FC236}">
                <a16:creationId xmlns:a16="http://schemas.microsoft.com/office/drawing/2014/main" id="{4982B169-5067-B94D-B62D-687F172F5883}"/>
              </a:ext>
            </a:extLst>
          </p:cNvPr>
          <p:cNvPicPr>
            <a:picLocks noChangeAspect="1"/>
          </p:cNvPicPr>
          <p:nvPr/>
        </p:nvPicPr>
        <p:blipFill>
          <a:blip r:embed="rId11"/>
          <a:stretch>
            <a:fillRect/>
          </a:stretch>
        </p:blipFill>
        <p:spPr>
          <a:xfrm>
            <a:off x="561881" y="3523583"/>
            <a:ext cx="3766989" cy="558740"/>
          </a:xfrm>
          <a:prstGeom prst="rect">
            <a:avLst/>
          </a:prstGeom>
        </p:spPr>
      </p:pic>
      <p:pic>
        <p:nvPicPr>
          <p:cNvPr id="40" name="Picture 39">
            <a:extLst>
              <a:ext uri="{FF2B5EF4-FFF2-40B4-BE49-F238E27FC236}">
                <a16:creationId xmlns:a16="http://schemas.microsoft.com/office/drawing/2014/main" id="{9D95AA9F-7691-244C-9FF8-B4CC1B888D88}"/>
              </a:ext>
            </a:extLst>
          </p:cNvPr>
          <p:cNvPicPr>
            <a:picLocks noChangeAspect="1"/>
          </p:cNvPicPr>
          <p:nvPr/>
        </p:nvPicPr>
        <p:blipFill>
          <a:blip r:embed="rId12"/>
          <a:stretch>
            <a:fillRect/>
          </a:stretch>
        </p:blipFill>
        <p:spPr>
          <a:xfrm>
            <a:off x="566137" y="4434408"/>
            <a:ext cx="4077906" cy="588661"/>
          </a:xfrm>
          <a:prstGeom prst="rect">
            <a:avLst/>
          </a:prstGeom>
        </p:spPr>
      </p:pic>
      <p:pic>
        <p:nvPicPr>
          <p:cNvPr id="41" name="Picture 40">
            <a:extLst>
              <a:ext uri="{FF2B5EF4-FFF2-40B4-BE49-F238E27FC236}">
                <a16:creationId xmlns:a16="http://schemas.microsoft.com/office/drawing/2014/main" id="{C8578FCD-BDA6-8346-ACE7-1EAF7400FF49}"/>
              </a:ext>
            </a:extLst>
          </p:cNvPr>
          <p:cNvPicPr>
            <a:picLocks noChangeAspect="1"/>
          </p:cNvPicPr>
          <p:nvPr/>
        </p:nvPicPr>
        <p:blipFill>
          <a:blip r:embed="rId13"/>
          <a:stretch>
            <a:fillRect/>
          </a:stretch>
        </p:blipFill>
        <p:spPr>
          <a:xfrm>
            <a:off x="5992318" y="3050451"/>
            <a:ext cx="5064204" cy="756381"/>
          </a:xfrm>
          <a:prstGeom prst="rect">
            <a:avLst/>
          </a:prstGeom>
        </p:spPr>
      </p:pic>
      <p:sp>
        <p:nvSpPr>
          <p:cNvPr id="15" name="Text Placeholder 2">
            <a:extLst>
              <a:ext uri="{FF2B5EF4-FFF2-40B4-BE49-F238E27FC236}">
                <a16:creationId xmlns:a16="http://schemas.microsoft.com/office/drawing/2014/main" id="{C0617C73-A871-584A-A07A-24124C17A739}"/>
              </a:ext>
            </a:extLst>
          </p:cNvPr>
          <p:cNvSpPr txBox="1">
            <a:spLocks/>
          </p:cNvSpPr>
          <p:nvPr/>
        </p:nvSpPr>
        <p:spPr>
          <a:xfrm>
            <a:off x="944884" y="1579590"/>
            <a:ext cx="3992876" cy="1272451"/>
          </a:xfrm>
          <a:prstGeom prst="rect">
            <a:avLst/>
          </a:prstGeom>
        </p:spPr>
        <p:txBody>
          <a:bodyPr/>
          <a:lstStyle>
            <a:lvl1pPr marL="228600" indent="-228600" algn="l" defTabSz="914400" rtl="0" eaLnBrk="1" latinLnBrk="0" hangingPunct="1">
              <a:lnSpc>
                <a:spcPct val="90000"/>
              </a:lnSpc>
              <a:spcBef>
                <a:spcPts val="1000"/>
              </a:spcBef>
              <a:buFont typeface="Arial"/>
              <a:buChar char="•"/>
              <a:defRPr sz="2500" kern="1200">
                <a:solidFill>
                  <a:schemeClr val="bg1"/>
                </a:solidFill>
                <a:latin typeface="Roboto" charset="0"/>
                <a:ea typeface="Roboto" charset="0"/>
                <a:cs typeface="Roboto" charset="0"/>
              </a:defRPr>
            </a:lvl1pPr>
            <a:lvl2pPr marL="685800" indent="-228600" algn="l" defTabSz="914400" rtl="0" eaLnBrk="1" latinLnBrk="0" hangingPunct="1">
              <a:lnSpc>
                <a:spcPct val="90000"/>
              </a:lnSpc>
              <a:spcBef>
                <a:spcPts val="500"/>
              </a:spcBef>
              <a:buFont typeface="Arial"/>
              <a:buChar char="•"/>
              <a:defRPr sz="2200" kern="1200" baseline="0">
                <a:solidFill>
                  <a:schemeClr val="bg1"/>
                </a:solidFill>
                <a:latin typeface="Roboto" charset="0"/>
                <a:ea typeface="Roboto" charset="0"/>
                <a:cs typeface="Roboto" charset="0"/>
              </a:defRPr>
            </a:lvl2pPr>
            <a:lvl3pPr marL="1143000" indent="-228600" algn="l" defTabSz="914400" rtl="0" eaLnBrk="1" latinLnBrk="0" hangingPunct="1">
              <a:lnSpc>
                <a:spcPct val="90000"/>
              </a:lnSpc>
              <a:spcBef>
                <a:spcPts val="500"/>
              </a:spcBef>
              <a:buFont typeface="Arial"/>
              <a:buChar char="•"/>
              <a:defRPr sz="1900" kern="1200">
                <a:solidFill>
                  <a:schemeClr val="bg1"/>
                </a:solidFill>
                <a:latin typeface="Roboto" charset="0"/>
                <a:ea typeface="Roboto" charset="0"/>
                <a:cs typeface="Roboto" charset="0"/>
              </a:defRPr>
            </a:lvl3pPr>
            <a:lvl4pPr marL="1600200" indent="-228600" algn="l" defTabSz="914400" rtl="0" eaLnBrk="1" latinLnBrk="0" hangingPunct="1">
              <a:lnSpc>
                <a:spcPct val="90000"/>
              </a:lnSpc>
              <a:spcBef>
                <a:spcPts val="500"/>
              </a:spcBef>
              <a:buFont typeface="Arial"/>
              <a:buChar char="•"/>
              <a:defRPr sz="1600" kern="1200">
                <a:solidFill>
                  <a:schemeClr val="bg1"/>
                </a:solidFill>
                <a:latin typeface="Roboto" charset="0"/>
                <a:ea typeface="Roboto" charset="0"/>
                <a:cs typeface="Roboto" charset="0"/>
              </a:defRPr>
            </a:lvl4pPr>
            <a:lvl5pPr marL="2057400" indent="-228600" algn="l" defTabSz="914400" rtl="0" eaLnBrk="1" latinLnBrk="0" hangingPunct="1">
              <a:lnSpc>
                <a:spcPct val="90000"/>
              </a:lnSpc>
              <a:spcBef>
                <a:spcPts val="500"/>
              </a:spcBef>
              <a:buFont typeface="Arial"/>
              <a:buChar char="•"/>
              <a:defRPr sz="1300" kern="1200">
                <a:solidFill>
                  <a:schemeClr val="bg1"/>
                </a:solidFill>
                <a:latin typeface="Roboto" charset="0"/>
                <a:ea typeface="Roboto" charset="0"/>
                <a:cs typeface="Roboto"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6350" lvl="0" indent="-6350">
              <a:lnSpc>
                <a:spcPct val="100000"/>
              </a:lnSpc>
              <a:spcBef>
                <a:spcPts val="0"/>
              </a:spcBef>
              <a:buNone/>
            </a:pPr>
            <a:r>
              <a:rPr lang="en-US" sz="1600" dirty="0"/>
              <a:t>Use a database and sacrifice immutability and tamper detection</a:t>
            </a:r>
          </a:p>
          <a:p>
            <a:pPr marL="285750" lvl="0" indent="-285750" algn="ctr">
              <a:lnSpc>
                <a:spcPct val="100000"/>
              </a:lnSpc>
              <a:spcBef>
                <a:spcPts val="0"/>
              </a:spcBef>
              <a:buNone/>
            </a:pPr>
            <a:r>
              <a:rPr lang="en-US" sz="1600" b="1" dirty="0"/>
              <a:t>OR</a:t>
            </a:r>
          </a:p>
          <a:p>
            <a:pPr marL="6350" lvl="0" indent="-6350">
              <a:lnSpc>
                <a:spcPct val="100000"/>
              </a:lnSpc>
              <a:spcBef>
                <a:spcPts val="0"/>
              </a:spcBef>
              <a:buNone/>
            </a:pPr>
            <a:r>
              <a:rPr lang="en-US" sz="1600" dirty="0"/>
              <a:t>Use the blockchain at great risk and sacrifice performance and economics</a:t>
            </a:r>
          </a:p>
        </p:txBody>
      </p:sp>
    </p:spTree>
    <p:extLst>
      <p:ext uri="{BB962C8B-B14F-4D97-AF65-F5344CB8AC3E}">
        <p14:creationId xmlns:p14="http://schemas.microsoft.com/office/powerpoint/2010/main" val="1513005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animEffect transition="in" filter="fade">
                                      <p:cBhvr>
                                        <p:cTn id="7" dur="500"/>
                                        <p:tgtEl>
                                          <p:spTgt spid="1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5">
                                            <p:txEl>
                                              <p:pRg st="1" end="1"/>
                                            </p:txEl>
                                          </p:spTgt>
                                        </p:tgtEl>
                                        <p:attrNameLst>
                                          <p:attrName>style.visibility</p:attrName>
                                        </p:attrNameLst>
                                      </p:cBhvr>
                                      <p:to>
                                        <p:strVal val="visible"/>
                                      </p:to>
                                    </p:set>
                                    <p:animEffect transition="in" filter="fade">
                                      <p:cBhvr>
                                        <p:cTn id="12" dur="500"/>
                                        <p:tgtEl>
                                          <p:spTgt spid="1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5">
                                            <p:txEl>
                                              <p:pRg st="2" end="2"/>
                                            </p:txEl>
                                          </p:spTgt>
                                        </p:tgtEl>
                                        <p:attrNameLst>
                                          <p:attrName>style.visibility</p:attrName>
                                        </p:attrNameLst>
                                      </p:cBhvr>
                                      <p:to>
                                        <p:strVal val="visible"/>
                                      </p:to>
                                    </p:set>
                                    <p:animEffect transition="in" filter="fade">
                                      <p:cBhvr>
                                        <p:cTn id="17" dur="500"/>
                                        <p:tgtEl>
                                          <p:spTgt spid="1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39"/>
                                        </p:tgtEl>
                                        <p:attrNameLst>
                                          <p:attrName>style.visibility</p:attrName>
                                        </p:attrNameLst>
                                      </p:cBhvr>
                                      <p:to>
                                        <p:strVal val="visible"/>
                                      </p:to>
                                    </p:set>
                                  </p:childTnLst>
                                </p:cTn>
                              </p:par>
                            </p:childTnLst>
                          </p:cTn>
                        </p:par>
                        <p:par>
                          <p:cTn id="22" fill="hold">
                            <p:stCondLst>
                              <p:cond delay="0"/>
                            </p:stCondLst>
                            <p:childTnLst>
                              <p:par>
                                <p:cTn id="23" presetID="1" presetClass="entr" presetSubtype="0" fill="hold" nodeType="afterEffect">
                                  <p:stCondLst>
                                    <p:cond delay="100"/>
                                  </p:stCondLst>
                                  <p:childTnLst>
                                    <p:set>
                                      <p:cBhvr>
                                        <p:cTn id="24" dur="1" fill="hold">
                                          <p:stCondLst>
                                            <p:cond delay="0"/>
                                          </p:stCondLst>
                                        </p:cTn>
                                        <p:tgtEl>
                                          <p:spTgt spid="40"/>
                                        </p:tgtEl>
                                        <p:attrNameLst>
                                          <p:attrName>style.visibility</p:attrName>
                                        </p:attrNameLst>
                                      </p:cBhvr>
                                      <p:to>
                                        <p:strVal val="visible"/>
                                      </p:to>
                                    </p:set>
                                  </p:childTnLst>
                                </p:cTn>
                              </p:par>
                            </p:childTnLst>
                          </p:cTn>
                        </p:par>
                        <p:par>
                          <p:cTn id="25" fill="hold">
                            <p:stCondLst>
                              <p:cond delay="100"/>
                            </p:stCondLst>
                            <p:childTnLst>
                              <p:par>
                                <p:cTn id="26" presetID="1" presetClass="entr" presetSubtype="0" fill="hold" nodeType="afterEffect">
                                  <p:stCondLst>
                                    <p:cond delay="100"/>
                                  </p:stCondLst>
                                  <p:childTnLst>
                                    <p:set>
                                      <p:cBhvr>
                                        <p:cTn id="27" dur="1" fill="hold">
                                          <p:stCondLst>
                                            <p:cond delay="0"/>
                                          </p:stCondLst>
                                        </p:cTn>
                                        <p:tgtEl>
                                          <p:spTgt spid="32"/>
                                        </p:tgtEl>
                                        <p:attrNameLst>
                                          <p:attrName>style.visibility</p:attrName>
                                        </p:attrNameLst>
                                      </p:cBhvr>
                                      <p:to>
                                        <p:strVal val="visible"/>
                                      </p:to>
                                    </p:set>
                                  </p:childTnLst>
                                </p:cTn>
                              </p:par>
                            </p:childTnLst>
                          </p:cTn>
                        </p:par>
                        <p:par>
                          <p:cTn id="28" fill="hold">
                            <p:stCondLst>
                              <p:cond delay="200"/>
                            </p:stCondLst>
                            <p:childTnLst>
                              <p:par>
                                <p:cTn id="29" presetID="1" presetClass="entr" presetSubtype="0" fill="hold" nodeType="afterEffect">
                                  <p:stCondLst>
                                    <p:cond delay="100"/>
                                  </p:stCondLst>
                                  <p:childTnLst>
                                    <p:set>
                                      <p:cBhvr>
                                        <p:cTn id="30" dur="1" fill="hold">
                                          <p:stCondLst>
                                            <p:cond delay="0"/>
                                          </p:stCondLst>
                                        </p:cTn>
                                        <p:tgtEl>
                                          <p:spTgt spid="35"/>
                                        </p:tgtEl>
                                        <p:attrNameLst>
                                          <p:attrName>style.visibility</p:attrName>
                                        </p:attrNameLst>
                                      </p:cBhvr>
                                      <p:to>
                                        <p:strVal val="visible"/>
                                      </p:to>
                                    </p:set>
                                  </p:childTnLst>
                                </p:cTn>
                              </p:par>
                            </p:childTnLst>
                          </p:cTn>
                        </p:par>
                        <p:par>
                          <p:cTn id="31" fill="hold">
                            <p:stCondLst>
                              <p:cond delay="300"/>
                            </p:stCondLst>
                            <p:childTnLst>
                              <p:par>
                                <p:cTn id="32" presetID="1" presetClass="entr" presetSubtype="0" fill="hold" nodeType="afterEffect">
                                  <p:stCondLst>
                                    <p:cond delay="100"/>
                                  </p:stCondLst>
                                  <p:childTnLst>
                                    <p:set>
                                      <p:cBhvr>
                                        <p:cTn id="33" dur="1" fill="hold">
                                          <p:stCondLst>
                                            <p:cond delay="0"/>
                                          </p:stCondLst>
                                        </p:cTn>
                                        <p:tgtEl>
                                          <p:spTgt spid="33"/>
                                        </p:tgtEl>
                                        <p:attrNameLst>
                                          <p:attrName>style.visibility</p:attrName>
                                        </p:attrNameLst>
                                      </p:cBhvr>
                                      <p:to>
                                        <p:strVal val="visible"/>
                                      </p:to>
                                    </p:set>
                                  </p:childTnLst>
                                </p:cTn>
                              </p:par>
                            </p:childTnLst>
                          </p:cTn>
                        </p:par>
                        <p:par>
                          <p:cTn id="34" fill="hold">
                            <p:stCondLst>
                              <p:cond delay="400"/>
                            </p:stCondLst>
                            <p:childTnLst>
                              <p:par>
                                <p:cTn id="35" presetID="1" presetClass="entr" presetSubtype="0" fill="hold" nodeType="afterEffect">
                                  <p:stCondLst>
                                    <p:cond delay="100"/>
                                  </p:stCondLst>
                                  <p:childTnLst>
                                    <p:set>
                                      <p:cBhvr>
                                        <p:cTn id="36" dur="1" fill="hold">
                                          <p:stCondLst>
                                            <p:cond delay="0"/>
                                          </p:stCondLst>
                                        </p:cTn>
                                        <p:tgtEl>
                                          <p:spTgt spid="34"/>
                                        </p:tgtEl>
                                        <p:attrNameLst>
                                          <p:attrName>style.visibility</p:attrName>
                                        </p:attrNameLst>
                                      </p:cBhvr>
                                      <p:to>
                                        <p:strVal val="visible"/>
                                      </p:to>
                                    </p:set>
                                  </p:childTnLst>
                                </p:cTn>
                              </p:par>
                            </p:childTnLst>
                          </p:cTn>
                        </p:par>
                        <p:par>
                          <p:cTn id="37" fill="hold">
                            <p:stCondLst>
                              <p:cond delay="500"/>
                            </p:stCondLst>
                            <p:childTnLst>
                              <p:par>
                                <p:cTn id="38" presetID="1" presetClass="entr" presetSubtype="0" fill="hold" nodeType="afterEffect">
                                  <p:stCondLst>
                                    <p:cond delay="100"/>
                                  </p:stCondLst>
                                  <p:childTnLst>
                                    <p:set>
                                      <p:cBhvr>
                                        <p:cTn id="39" dur="1" fill="hold">
                                          <p:stCondLst>
                                            <p:cond delay="0"/>
                                          </p:stCondLst>
                                        </p:cTn>
                                        <p:tgtEl>
                                          <p:spTgt spid="36"/>
                                        </p:tgtEl>
                                        <p:attrNameLst>
                                          <p:attrName>style.visibility</p:attrName>
                                        </p:attrNameLst>
                                      </p:cBhvr>
                                      <p:to>
                                        <p:strVal val="visible"/>
                                      </p:to>
                                    </p:set>
                                  </p:childTnLst>
                                </p:cTn>
                              </p:par>
                            </p:childTnLst>
                          </p:cTn>
                        </p:par>
                        <p:par>
                          <p:cTn id="40" fill="hold">
                            <p:stCondLst>
                              <p:cond delay="600"/>
                            </p:stCondLst>
                            <p:childTnLst>
                              <p:par>
                                <p:cTn id="41" presetID="1" presetClass="entr" presetSubtype="0" fill="hold" nodeType="afterEffect">
                                  <p:stCondLst>
                                    <p:cond delay="100"/>
                                  </p:stCondLst>
                                  <p:childTnLst>
                                    <p:set>
                                      <p:cBhvr>
                                        <p:cTn id="42" dur="1" fill="hold">
                                          <p:stCondLst>
                                            <p:cond delay="0"/>
                                          </p:stCondLst>
                                        </p:cTn>
                                        <p:tgtEl>
                                          <p:spTgt spid="41"/>
                                        </p:tgtEl>
                                        <p:attrNameLst>
                                          <p:attrName>style.visibility</p:attrName>
                                        </p:attrNameLst>
                                      </p:cBhvr>
                                      <p:to>
                                        <p:strVal val="visible"/>
                                      </p:to>
                                    </p:set>
                                  </p:childTnLst>
                                </p:cTn>
                              </p:par>
                            </p:childTnLst>
                          </p:cTn>
                        </p:par>
                        <p:par>
                          <p:cTn id="43" fill="hold">
                            <p:stCondLst>
                              <p:cond delay="700"/>
                            </p:stCondLst>
                            <p:childTnLst>
                              <p:par>
                                <p:cTn id="44" presetID="1" presetClass="entr" presetSubtype="0" fill="hold" nodeType="afterEffect">
                                  <p:stCondLst>
                                    <p:cond delay="100"/>
                                  </p:stCondLst>
                                  <p:childTnLst>
                                    <p:set>
                                      <p:cBhvr>
                                        <p:cTn id="45" dur="1" fill="hold">
                                          <p:stCondLst>
                                            <p:cond delay="0"/>
                                          </p:stCondLst>
                                        </p:cTn>
                                        <p:tgtEl>
                                          <p:spTgt spid="37"/>
                                        </p:tgtEl>
                                        <p:attrNameLst>
                                          <p:attrName>style.visibility</p:attrName>
                                        </p:attrNameLst>
                                      </p:cBhvr>
                                      <p:to>
                                        <p:strVal val="visible"/>
                                      </p:to>
                                    </p:set>
                                  </p:childTnLst>
                                </p:cTn>
                              </p:par>
                            </p:childTnLst>
                          </p:cTn>
                        </p:par>
                        <p:par>
                          <p:cTn id="46" fill="hold">
                            <p:stCondLst>
                              <p:cond delay="800"/>
                            </p:stCondLst>
                            <p:childTnLst>
                              <p:par>
                                <p:cTn id="47" presetID="1" presetClass="entr" presetSubtype="0" fill="hold" nodeType="afterEffect">
                                  <p:stCondLst>
                                    <p:cond delay="100"/>
                                  </p:stCondLst>
                                  <p:childTnLst>
                                    <p:set>
                                      <p:cBhvr>
                                        <p:cTn id="48"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ProvenDB</a:t>
            </a:r>
          </a:p>
        </p:txBody>
      </p:sp>
    </p:spTree>
    <p:extLst>
      <p:ext uri="{BB962C8B-B14F-4D97-AF65-F5344CB8AC3E}">
        <p14:creationId xmlns:p14="http://schemas.microsoft.com/office/powerpoint/2010/main" val="837073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1"/>
          <p:cNvSpPr>
            <a:spLocks noGrp="1"/>
          </p:cNvSpPr>
          <p:nvPr>
            <p:ph type="title" idx="4294967295"/>
          </p:nvPr>
        </p:nvSpPr>
        <p:spPr>
          <a:xfrm>
            <a:off x="861522" y="263948"/>
            <a:ext cx="4533900" cy="1319213"/>
          </a:xfrm>
        </p:spPr>
        <p:txBody>
          <a:bodyPr>
            <a:normAutofit/>
          </a:bodyPr>
          <a:lstStyle/>
          <a:p>
            <a:r>
              <a:rPr lang="en-US" sz="3200" b="1" dirty="0">
                <a:solidFill>
                  <a:schemeClr val="bg1"/>
                </a:solidFill>
                <a:latin typeface="Roboto" charset="0"/>
                <a:ea typeface="Roboto" charset="0"/>
                <a:cs typeface="Roboto" charset="0"/>
              </a:rPr>
              <a:t>About ProvenDB</a:t>
            </a:r>
          </a:p>
        </p:txBody>
      </p:sp>
      <p:sp>
        <p:nvSpPr>
          <p:cNvPr id="38" name="Text Placeholder 2">
            <a:extLst>
              <a:ext uri="{FF2B5EF4-FFF2-40B4-BE49-F238E27FC236}">
                <a16:creationId xmlns:a16="http://schemas.microsoft.com/office/drawing/2014/main" id="{4F288CCD-67A4-A944-B58B-A418A07F540C}"/>
              </a:ext>
            </a:extLst>
          </p:cNvPr>
          <p:cNvSpPr txBox="1">
            <a:spLocks/>
          </p:cNvSpPr>
          <p:nvPr/>
        </p:nvSpPr>
        <p:spPr>
          <a:xfrm>
            <a:off x="831850" y="1910458"/>
            <a:ext cx="5690870" cy="269418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2000" dirty="0">
                <a:solidFill>
                  <a:schemeClr val="bg1"/>
                </a:solidFill>
                <a:latin typeface="Roboto" panose="02000000000000000000" pitchFamily="2" charset="0"/>
                <a:ea typeface="Roboto" panose="02000000000000000000" pitchFamily="2" charset="0"/>
              </a:rPr>
              <a:t>ProvenDB bridges the gap between Database and Blockchain technology.</a:t>
            </a:r>
          </a:p>
          <a:p>
            <a:pPr marL="0" indent="0">
              <a:buNone/>
            </a:pPr>
            <a:endParaRPr lang="en-US" sz="2000" dirty="0">
              <a:solidFill>
                <a:schemeClr val="bg1"/>
              </a:solidFill>
              <a:latin typeface="Roboto" panose="02000000000000000000" pitchFamily="2" charset="0"/>
              <a:ea typeface="Roboto" panose="02000000000000000000" pitchFamily="2" charset="0"/>
            </a:endParaRPr>
          </a:p>
          <a:p>
            <a:pPr marL="0" indent="0">
              <a:buNone/>
            </a:pPr>
            <a:r>
              <a:rPr lang="en-US" sz="2000" dirty="0">
                <a:solidFill>
                  <a:schemeClr val="bg1"/>
                </a:solidFill>
                <a:latin typeface="Roboto" panose="02000000000000000000" pitchFamily="2" charset="0"/>
                <a:ea typeface="Roboto" panose="02000000000000000000" pitchFamily="2" charset="0"/>
              </a:rPr>
              <a:t>ProvenDB enables the rapid development of high-performance Blockchain applications.</a:t>
            </a:r>
          </a:p>
          <a:p>
            <a:pPr marL="0" indent="0">
              <a:buNone/>
            </a:pPr>
            <a:r>
              <a:rPr lang="en-US" sz="2000" dirty="0">
                <a:solidFill>
                  <a:schemeClr val="bg1"/>
                </a:solidFill>
                <a:latin typeface="Roboto" panose="02000000000000000000" pitchFamily="2" charset="0"/>
                <a:ea typeface="Roboto" panose="02000000000000000000" pitchFamily="2" charset="0"/>
              </a:rPr>
              <a:t>  </a:t>
            </a:r>
          </a:p>
          <a:p>
            <a:pPr marL="0" indent="0">
              <a:buNone/>
            </a:pPr>
            <a:r>
              <a:rPr lang="en-US" sz="2000" dirty="0">
                <a:solidFill>
                  <a:schemeClr val="bg1"/>
                </a:solidFill>
                <a:latin typeface="Roboto" panose="02000000000000000000" pitchFamily="2" charset="0"/>
                <a:ea typeface="Roboto" panose="02000000000000000000" pitchFamily="2" charset="0"/>
              </a:rPr>
              <a:t>ProvenDB can add Blockchain capabilities to any  existing MongoDB application.</a:t>
            </a:r>
          </a:p>
          <a:p>
            <a:pPr marL="0" indent="0">
              <a:buNone/>
            </a:pPr>
            <a:endParaRPr lang="en-US" sz="2000" dirty="0">
              <a:solidFill>
                <a:schemeClr val="bg1"/>
              </a:solidFill>
              <a:latin typeface="Roboto" panose="02000000000000000000" pitchFamily="2" charset="0"/>
              <a:ea typeface="Roboto" panose="02000000000000000000" pitchFamily="2" charset="0"/>
            </a:endParaRPr>
          </a:p>
          <a:p>
            <a:pPr marL="0" indent="0">
              <a:buNone/>
            </a:pPr>
            <a:endParaRPr lang="en-US" sz="2000" dirty="0">
              <a:solidFill>
                <a:schemeClr val="bg1"/>
              </a:solidFill>
              <a:latin typeface="Roboto" panose="02000000000000000000" pitchFamily="2" charset="0"/>
              <a:ea typeface="Roboto" panose="02000000000000000000" pitchFamily="2" charset="0"/>
            </a:endParaRPr>
          </a:p>
          <a:p>
            <a:pPr marL="0" indent="0">
              <a:buFont typeface="Arial"/>
              <a:buNone/>
            </a:pPr>
            <a:endParaRPr lang="en-US" sz="1200" dirty="0"/>
          </a:p>
        </p:txBody>
      </p:sp>
      <p:grpSp>
        <p:nvGrpSpPr>
          <p:cNvPr id="2" name="Group 1"/>
          <p:cNvGrpSpPr/>
          <p:nvPr/>
        </p:nvGrpSpPr>
        <p:grpSpPr>
          <a:xfrm>
            <a:off x="6847840" y="720210"/>
            <a:ext cx="4287520" cy="5074680"/>
            <a:chOff x="7030720" y="720210"/>
            <a:chExt cx="4287520" cy="5074680"/>
          </a:xfrm>
        </p:grpSpPr>
        <p:pic>
          <p:nvPicPr>
            <p:cNvPr id="19" name="Picture 18" descr="A picture containing LEGO&#10;&#10;Description automatically generated">
              <a:extLst>
                <a:ext uri="{FF2B5EF4-FFF2-40B4-BE49-F238E27FC236}">
                  <a16:creationId xmlns:a16="http://schemas.microsoft.com/office/drawing/2014/main" id="{9907A78F-42AB-F644-BA2A-28364635204D}"/>
                </a:ext>
              </a:extLst>
            </p:cNvPr>
            <p:cNvPicPr>
              <a:picLocks noChangeAspect="1"/>
            </p:cNvPicPr>
            <p:nvPr/>
          </p:nvPicPr>
          <p:blipFill>
            <a:blip r:embed="rId3"/>
            <a:stretch>
              <a:fillRect/>
            </a:stretch>
          </p:blipFill>
          <p:spPr>
            <a:xfrm>
              <a:off x="7030720" y="720210"/>
              <a:ext cx="4287520" cy="5074680"/>
            </a:xfrm>
            <a:prstGeom prst="rect">
              <a:avLst/>
            </a:prstGeom>
          </p:spPr>
        </p:pic>
        <p:sp>
          <p:nvSpPr>
            <p:cNvPr id="20" name="Content Placeholder 2"/>
            <p:cNvSpPr txBox="1">
              <a:spLocks/>
            </p:cNvSpPr>
            <p:nvPr/>
          </p:nvSpPr>
          <p:spPr>
            <a:xfrm>
              <a:off x="7122194" y="2658374"/>
              <a:ext cx="821384" cy="218902"/>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None/>
              </a:pPr>
              <a:r>
                <a:rPr lang="en-US" sz="1000" i="1" dirty="0">
                  <a:solidFill>
                    <a:schemeClr val="bg1">
                      <a:alpha val="80000"/>
                    </a:schemeClr>
                  </a:solidFill>
                  <a:latin typeface="Roboto" charset="0"/>
                  <a:ea typeface="Roboto" charset="0"/>
                  <a:cs typeface="Roboto" charset="0"/>
                </a:rPr>
                <a:t>MongoDB</a:t>
              </a:r>
            </a:p>
          </p:txBody>
        </p:sp>
        <p:sp>
          <p:nvSpPr>
            <p:cNvPr id="21" name="Content Placeholder 2"/>
            <p:cNvSpPr txBox="1">
              <a:spLocks/>
            </p:cNvSpPr>
            <p:nvPr/>
          </p:nvSpPr>
          <p:spPr>
            <a:xfrm>
              <a:off x="10231154" y="1177020"/>
              <a:ext cx="821384" cy="218902"/>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None/>
              </a:pPr>
              <a:r>
                <a:rPr lang="en-US" sz="1000" i="1" dirty="0" err="1">
                  <a:solidFill>
                    <a:schemeClr val="bg1">
                      <a:alpha val="80000"/>
                    </a:schemeClr>
                  </a:solidFill>
                  <a:latin typeface="Roboto" charset="0"/>
                  <a:ea typeface="Roboto" charset="0"/>
                  <a:cs typeface="Roboto" charset="0"/>
                </a:rPr>
                <a:t>Blockchain</a:t>
              </a:r>
              <a:endParaRPr lang="en-US" sz="1000" i="1" dirty="0">
                <a:solidFill>
                  <a:schemeClr val="bg1">
                    <a:alpha val="80000"/>
                  </a:schemeClr>
                </a:solidFill>
                <a:latin typeface="Roboto" charset="0"/>
                <a:ea typeface="Roboto" charset="0"/>
                <a:cs typeface="Roboto" charset="0"/>
              </a:endParaRPr>
            </a:p>
          </p:txBody>
        </p:sp>
        <p:sp>
          <p:nvSpPr>
            <p:cNvPr id="22" name="Content Placeholder 2"/>
            <p:cNvSpPr txBox="1">
              <a:spLocks/>
            </p:cNvSpPr>
            <p:nvPr/>
          </p:nvSpPr>
          <p:spPr>
            <a:xfrm>
              <a:off x="9682514" y="3038648"/>
              <a:ext cx="821384" cy="218902"/>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1000" i="1" dirty="0">
                  <a:latin typeface="Roboto" panose="02000000000000000000" pitchFamily="2" charset="0"/>
                  <a:ea typeface="Roboto" panose="02000000000000000000" pitchFamily="2" charset="0"/>
                </a:rPr>
                <a:t>ProvenDB</a:t>
              </a:r>
              <a:endParaRPr lang="en-US" sz="1000" i="1" dirty="0"/>
            </a:p>
          </p:txBody>
        </p:sp>
      </p:grpSp>
    </p:spTree>
    <p:extLst>
      <p:ext uri="{BB962C8B-B14F-4D97-AF65-F5344CB8AC3E}">
        <p14:creationId xmlns:p14="http://schemas.microsoft.com/office/powerpoint/2010/main" val="3842730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8">
                                            <p:txEl>
                                              <p:pRg st="0" end="0"/>
                                            </p:txEl>
                                          </p:spTgt>
                                        </p:tgtEl>
                                        <p:attrNameLst>
                                          <p:attrName>style.visibility</p:attrName>
                                        </p:attrNameLst>
                                      </p:cBhvr>
                                      <p:to>
                                        <p:strVal val="visible"/>
                                      </p:to>
                                    </p:set>
                                    <p:animEffect transition="in" filter="fade">
                                      <p:cBhvr>
                                        <p:cTn id="7" dur="500"/>
                                        <p:tgtEl>
                                          <p:spTgt spid="38">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8">
                                            <p:txEl>
                                              <p:pRg st="2" end="2"/>
                                            </p:txEl>
                                          </p:spTgt>
                                        </p:tgtEl>
                                        <p:attrNameLst>
                                          <p:attrName>style.visibility</p:attrName>
                                        </p:attrNameLst>
                                      </p:cBhvr>
                                      <p:to>
                                        <p:strVal val="visible"/>
                                      </p:to>
                                    </p:set>
                                    <p:animEffect transition="in" filter="fade">
                                      <p:cBhvr>
                                        <p:cTn id="15" dur="500"/>
                                        <p:tgtEl>
                                          <p:spTgt spid="38">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8">
                                            <p:txEl>
                                              <p:pRg st="4" end="4"/>
                                            </p:txEl>
                                          </p:spTgt>
                                        </p:tgtEl>
                                        <p:attrNameLst>
                                          <p:attrName>style.visibility</p:attrName>
                                        </p:attrNameLst>
                                      </p:cBhvr>
                                      <p:to>
                                        <p:strVal val="visible"/>
                                      </p:to>
                                    </p:set>
                                    <p:animEffect transition="in" filter="fade">
                                      <p:cBhvr>
                                        <p:cTn id="20" dur="500"/>
                                        <p:tgtEl>
                                          <p:spTgt spid="38">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1"/>
          <p:cNvSpPr txBox="1">
            <a:spLocks/>
          </p:cNvSpPr>
          <p:nvPr/>
        </p:nvSpPr>
        <p:spPr>
          <a:xfrm>
            <a:off x="831849" y="803097"/>
            <a:ext cx="6493983" cy="131868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3200" b="1" dirty="0">
              <a:solidFill>
                <a:schemeClr val="bg1"/>
              </a:solidFill>
              <a:latin typeface="Roboto" charset="0"/>
              <a:ea typeface="Roboto" charset="0"/>
              <a:cs typeface="Roboto" charset="0"/>
            </a:endParaRPr>
          </a:p>
        </p:txBody>
      </p:sp>
      <p:sp>
        <p:nvSpPr>
          <p:cNvPr id="35" name="Content Placeholder 2"/>
          <p:cNvSpPr txBox="1">
            <a:spLocks/>
          </p:cNvSpPr>
          <p:nvPr/>
        </p:nvSpPr>
        <p:spPr>
          <a:xfrm>
            <a:off x="1081660" y="2135293"/>
            <a:ext cx="3634481" cy="49076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1600" dirty="0">
                <a:solidFill>
                  <a:schemeClr val="bg1"/>
                </a:solidFill>
                <a:latin typeface="Roboto" charset="0"/>
                <a:ea typeface="Roboto" charset="0"/>
                <a:cs typeface="Roboto" charset="0"/>
              </a:rPr>
              <a:t>A fully functional database service:</a:t>
            </a:r>
          </a:p>
        </p:txBody>
      </p:sp>
      <p:sp>
        <p:nvSpPr>
          <p:cNvPr id="36" name="Content Placeholder 2"/>
          <p:cNvSpPr txBox="1">
            <a:spLocks/>
          </p:cNvSpPr>
          <p:nvPr/>
        </p:nvSpPr>
        <p:spPr>
          <a:xfrm>
            <a:off x="5490061" y="2135292"/>
            <a:ext cx="2691071" cy="49076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1600" dirty="0">
                <a:solidFill>
                  <a:schemeClr val="bg1"/>
                </a:solidFill>
                <a:latin typeface="Roboto" charset="0"/>
                <a:ea typeface="Roboto" charset="0"/>
                <a:cs typeface="Roboto" charset="0"/>
              </a:rPr>
              <a:t>Blockchain integration:</a:t>
            </a:r>
          </a:p>
        </p:txBody>
      </p:sp>
      <p:grpSp>
        <p:nvGrpSpPr>
          <p:cNvPr id="37" name="Group 36"/>
          <p:cNvGrpSpPr/>
          <p:nvPr/>
        </p:nvGrpSpPr>
        <p:grpSpPr>
          <a:xfrm>
            <a:off x="1174716" y="2735137"/>
            <a:ext cx="3112401" cy="3007165"/>
            <a:chOff x="924906" y="2899651"/>
            <a:chExt cx="3112401" cy="3007165"/>
          </a:xfrm>
        </p:grpSpPr>
        <p:sp>
          <p:nvSpPr>
            <p:cNvPr id="38" name="Rounded Rectangle 37"/>
            <p:cNvSpPr/>
            <p:nvPr/>
          </p:nvSpPr>
          <p:spPr>
            <a:xfrm rot="5400000">
              <a:off x="977524" y="2847033"/>
              <a:ext cx="3007165" cy="3112401"/>
            </a:xfrm>
            <a:prstGeom prst="roundRect">
              <a:avLst>
                <a:gd name="adj" fmla="val 556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39" name="Content Placeholder 2"/>
            <p:cNvSpPr txBox="1">
              <a:spLocks/>
            </p:cNvSpPr>
            <p:nvPr/>
          </p:nvSpPr>
          <p:spPr>
            <a:xfrm>
              <a:off x="1744108" y="3211301"/>
              <a:ext cx="2057355" cy="48839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1200" dirty="0">
                  <a:solidFill>
                    <a:srgbClr val="879BA7"/>
                  </a:solidFill>
                  <a:latin typeface="Roboto" charset="0"/>
                  <a:ea typeface="Roboto" charset="0"/>
                  <a:cs typeface="Roboto" charset="0"/>
                </a:rPr>
                <a:t>MongoDB storage</a:t>
              </a:r>
              <a:br>
                <a:rPr lang="en-US" sz="1200" dirty="0">
                  <a:solidFill>
                    <a:srgbClr val="879BA7"/>
                  </a:solidFill>
                  <a:latin typeface="Roboto" charset="0"/>
                  <a:ea typeface="Roboto" charset="0"/>
                  <a:cs typeface="Roboto" charset="0"/>
                </a:rPr>
              </a:br>
              <a:r>
                <a:rPr lang="en-US" sz="1200" dirty="0">
                  <a:solidFill>
                    <a:srgbClr val="879BA7"/>
                  </a:solidFill>
                  <a:latin typeface="Roboto" charset="0"/>
                  <a:ea typeface="Roboto" charset="0"/>
                  <a:cs typeface="Roboto" charset="0"/>
                </a:rPr>
                <a:t>layer</a:t>
              </a:r>
            </a:p>
          </p:txBody>
        </p:sp>
        <p:sp>
          <p:nvSpPr>
            <p:cNvPr id="40" name="Content Placeholder 2"/>
            <p:cNvSpPr txBox="1">
              <a:spLocks/>
            </p:cNvSpPr>
            <p:nvPr/>
          </p:nvSpPr>
          <p:spPr>
            <a:xfrm>
              <a:off x="1744108" y="3878109"/>
              <a:ext cx="2057355" cy="48702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1200">
                  <a:solidFill>
                    <a:srgbClr val="879BA7"/>
                  </a:solidFill>
                  <a:latin typeface="Roboto" charset="0"/>
                  <a:ea typeface="Roboto" charset="0"/>
                  <a:cs typeface="Roboto" charset="0"/>
                </a:rPr>
                <a:t>Normal throughput</a:t>
              </a:r>
              <a:br>
                <a:rPr lang="en-US" sz="1200">
                  <a:solidFill>
                    <a:srgbClr val="879BA7"/>
                  </a:solidFill>
                  <a:latin typeface="Roboto" charset="0"/>
                  <a:ea typeface="Roboto" charset="0"/>
                  <a:cs typeface="Roboto" charset="0"/>
                </a:rPr>
              </a:br>
              <a:r>
                <a:rPr lang="en-US" sz="1200">
                  <a:solidFill>
                    <a:srgbClr val="879BA7"/>
                  </a:solidFill>
                  <a:latin typeface="Roboto" charset="0"/>
                  <a:ea typeface="Roboto" charset="0"/>
                  <a:cs typeface="Roboto" charset="0"/>
                </a:rPr>
                <a:t>and </a:t>
              </a:r>
              <a:r>
                <a:rPr lang="en-US" sz="1200" dirty="0">
                  <a:solidFill>
                    <a:srgbClr val="879BA7"/>
                  </a:solidFill>
                  <a:latin typeface="Roboto" charset="0"/>
                  <a:ea typeface="Roboto" charset="0"/>
                  <a:cs typeface="Roboto" charset="0"/>
                </a:rPr>
                <a:t>latency</a:t>
              </a:r>
            </a:p>
          </p:txBody>
        </p:sp>
        <p:sp>
          <p:nvSpPr>
            <p:cNvPr id="41" name="Content Placeholder 2"/>
            <p:cNvSpPr txBox="1">
              <a:spLocks/>
            </p:cNvSpPr>
            <p:nvPr/>
          </p:nvSpPr>
          <p:spPr>
            <a:xfrm>
              <a:off x="1744108" y="4579252"/>
              <a:ext cx="2057355" cy="45785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1200" dirty="0">
                  <a:solidFill>
                    <a:srgbClr val="879BA7"/>
                  </a:solidFill>
                  <a:latin typeface="Roboto" charset="0"/>
                  <a:ea typeface="Roboto" charset="0"/>
                  <a:cs typeface="Roboto" charset="0"/>
                </a:rPr>
                <a:t>Rich query and</a:t>
              </a:r>
              <a:br>
                <a:rPr lang="en-US" sz="1200" dirty="0">
                  <a:solidFill>
                    <a:srgbClr val="879BA7"/>
                  </a:solidFill>
                  <a:latin typeface="Roboto" charset="0"/>
                  <a:ea typeface="Roboto" charset="0"/>
                  <a:cs typeface="Roboto" charset="0"/>
                </a:rPr>
              </a:br>
              <a:r>
                <a:rPr lang="en-US" sz="1200" dirty="0">
                  <a:solidFill>
                    <a:srgbClr val="879BA7"/>
                  </a:solidFill>
                  <a:latin typeface="Roboto" charset="0"/>
                  <a:ea typeface="Roboto" charset="0"/>
                  <a:cs typeface="Roboto" charset="0"/>
                </a:rPr>
                <a:t>database operations</a:t>
              </a:r>
            </a:p>
          </p:txBody>
        </p:sp>
        <p:sp>
          <p:nvSpPr>
            <p:cNvPr id="42" name="Content Placeholder 2"/>
            <p:cNvSpPr txBox="1">
              <a:spLocks/>
            </p:cNvSpPr>
            <p:nvPr/>
          </p:nvSpPr>
          <p:spPr>
            <a:xfrm>
              <a:off x="1744108" y="5367637"/>
              <a:ext cx="2057355" cy="29861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1200" dirty="0">
                  <a:solidFill>
                    <a:srgbClr val="879BA7"/>
                  </a:solidFill>
                  <a:latin typeface="Roboto" charset="0"/>
                  <a:ea typeface="Roboto" charset="0"/>
                  <a:cs typeface="Roboto" charset="0"/>
                </a:rPr>
                <a:t>Strong privacy</a:t>
              </a:r>
            </a:p>
          </p:txBody>
        </p:sp>
        <p:pic>
          <p:nvPicPr>
            <p:cNvPr id="43" name="Picture 42"/>
            <p:cNvPicPr>
              <a:picLocks noChangeAspect="1"/>
            </p:cNvPicPr>
            <p:nvPr/>
          </p:nvPicPr>
          <p:blipFill>
            <a:blip r:embed="rId3"/>
            <a:stretch>
              <a:fillRect/>
            </a:stretch>
          </p:blipFill>
          <p:spPr>
            <a:xfrm>
              <a:off x="1306863" y="3115526"/>
              <a:ext cx="238158" cy="525590"/>
            </a:xfrm>
            <a:prstGeom prst="rect">
              <a:avLst/>
            </a:prstGeom>
          </p:spPr>
        </p:pic>
        <p:pic>
          <p:nvPicPr>
            <p:cNvPr id="44" name="Picture 43"/>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299259" y="5229182"/>
              <a:ext cx="300488" cy="437072"/>
            </a:xfrm>
            <a:prstGeom prst="rect">
              <a:avLst/>
            </a:prstGeom>
          </p:spPr>
        </p:pic>
        <p:pic>
          <p:nvPicPr>
            <p:cNvPr id="45" name="Picture 44"/>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143706" y="4554789"/>
              <a:ext cx="502584" cy="496084"/>
            </a:xfrm>
            <a:prstGeom prst="rect">
              <a:avLst/>
            </a:prstGeom>
          </p:spPr>
        </p:pic>
        <p:pic>
          <p:nvPicPr>
            <p:cNvPr id="46" name="Picture 45"/>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179747" y="3852220"/>
              <a:ext cx="492389" cy="492389"/>
            </a:xfrm>
            <a:prstGeom prst="rect">
              <a:avLst/>
            </a:prstGeom>
          </p:spPr>
        </p:pic>
      </p:grpSp>
      <p:grpSp>
        <p:nvGrpSpPr>
          <p:cNvPr id="47" name="Group 46"/>
          <p:cNvGrpSpPr/>
          <p:nvPr/>
        </p:nvGrpSpPr>
        <p:grpSpPr>
          <a:xfrm>
            <a:off x="5574139" y="2735138"/>
            <a:ext cx="5425186" cy="2467985"/>
            <a:chOff x="5324329" y="2899652"/>
            <a:chExt cx="5425186" cy="2467985"/>
          </a:xfrm>
        </p:grpSpPr>
        <p:sp>
          <p:nvSpPr>
            <p:cNvPr id="48" name="Rounded Rectangle 47"/>
            <p:cNvSpPr/>
            <p:nvPr/>
          </p:nvSpPr>
          <p:spPr>
            <a:xfrm rot="5400000">
              <a:off x="6802929" y="1421052"/>
              <a:ext cx="2467985" cy="5425186"/>
            </a:xfrm>
            <a:prstGeom prst="roundRect">
              <a:avLst>
                <a:gd name="adj" fmla="val 556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49" name="Content Placeholder 2"/>
            <p:cNvSpPr txBox="1">
              <a:spLocks/>
            </p:cNvSpPr>
            <p:nvPr/>
          </p:nvSpPr>
          <p:spPr>
            <a:xfrm>
              <a:off x="6184726" y="3279580"/>
              <a:ext cx="2725496" cy="31038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1200" dirty="0">
                  <a:solidFill>
                    <a:srgbClr val="879BA7"/>
                  </a:solidFill>
                  <a:latin typeface="Roboto" charset="0"/>
                  <a:ea typeface="Roboto" charset="0"/>
                  <a:cs typeface="Roboto" charset="0"/>
                </a:rPr>
                <a:t>Versioning </a:t>
              </a:r>
              <a:r>
                <a:rPr lang="en-US" sz="1200">
                  <a:solidFill>
                    <a:srgbClr val="879BA7"/>
                  </a:solidFill>
                  <a:latin typeface="Roboto" charset="0"/>
                  <a:ea typeface="Roboto" charset="0"/>
                  <a:cs typeface="Roboto" charset="0"/>
                </a:rPr>
                <a:t>of data</a:t>
              </a:r>
              <a:endParaRPr lang="en-US" sz="1200" dirty="0">
                <a:solidFill>
                  <a:srgbClr val="879BA7"/>
                </a:solidFill>
                <a:latin typeface="Roboto" charset="0"/>
                <a:ea typeface="Roboto" charset="0"/>
                <a:cs typeface="Roboto" charset="0"/>
              </a:endParaRPr>
            </a:p>
          </p:txBody>
        </p:sp>
        <p:sp>
          <p:nvSpPr>
            <p:cNvPr id="50" name="Content Placeholder 2"/>
            <p:cNvSpPr txBox="1">
              <a:spLocks/>
            </p:cNvSpPr>
            <p:nvPr/>
          </p:nvSpPr>
          <p:spPr>
            <a:xfrm>
              <a:off x="6184726" y="3993877"/>
              <a:ext cx="2725496" cy="32358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1200">
                  <a:solidFill>
                    <a:srgbClr val="879BA7"/>
                  </a:solidFill>
                  <a:latin typeface="Roboto" charset="0"/>
                  <a:ea typeface="Roboto" charset="0"/>
                  <a:cs typeface="Roboto" charset="0"/>
                </a:rPr>
                <a:t>Immutabillity</a:t>
              </a:r>
              <a:endParaRPr lang="en-US" sz="1200" dirty="0">
                <a:solidFill>
                  <a:srgbClr val="879BA7"/>
                </a:solidFill>
                <a:latin typeface="Roboto" charset="0"/>
                <a:ea typeface="Roboto" charset="0"/>
                <a:cs typeface="Roboto" charset="0"/>
              </a:endParaRPr>
            </a:p>
          </p:txBody>
        </p:sp>
        <p:sp>
          <p:nvSpPr>
            <p:cNvPr id="51" name="Content Placeholder 2"/>
            <p:cNvSpPr txBox="1">
              <a:spLocks/>
            </p:cNvSpPr>
            <p:nvPr/>
          </p:nvSpPr>
          <p:spPr>
            <a:xfrm>
              <a:off x="6184726" y="4728734"/>
              <a:ext cx="2725496" cy="24718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1200">
                  <a:solidFill>
                    <a:srgbClr val="879BA7"/>
                  </a:solidFill>
                  <a:latin typeface="Roboto" charset="0"/>
                  <a:ea typeface="Roboto" charset="0"/>
                  <a:cs typeface="Roboto" charset="0"/>
                </a:rPr>
                <a:t>Tamper detection</a:t>
              </a:r>
              <a:endParaRPr lang="en-US" sz="1200" dirty="0">
                <a:solidFill>
                  <a:srgbClr val="879BA7"/>
                </a:solidFill>
                <a:latin typeface="Roboto" charset="0"/>
                <a:ea typeface="Roboto" charset="0"/>
                <a:cs typeface="Roboto" charset="0"/>
              </a:endParaRPr>
            </a:p>
          </p:txBody>
        </p:sp>
        <p:sp>
          <p:nvSpPr>
            <p:cNvPr id="52" name="Content Placeholder 2"/>
            <p:cNvSpPr txBox="1">
              <a:spLocks/>
            </p:cNvSpPr>
            <p:nvPr/>
          </p:nvSpPr>
          <p:spPr>
            <a:xfrm>
              <a:off x="8868756" y="3211301"/>
              <a:ext cx="1796505" cy="48839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1200" dirty="0">
                  <a:solidFill>
                    <a:srgbClr val="879BA7"/>
                  </a:solidFill>
                  <a:latin typeface="Roboto" charset="0"/>
                  <a:ea typeface="Roboto" charset="0"/>
                  <a:cs typeface="Roboto" charset="0"/>
                </a:rPr>
                <a:t>Point-in-time</a:t>
              </a:r>
              <a:br>
                <a:rPr lang="en-US" sz="1200" dirty="0">
                  <a:solidFill>
                    <a:srgbClr val="879BA7"/>
                  </a:solidFill>
                  <a:latin typeface="Roboto" charset="0"/>
                  <a:ea typeface="Roboto" charset="0"/>
                  <a:cs typeface="Roboto" charset="0"/>
                </a:rPr>
              </a:br>
              <a:r>
                <a:rPr lang="en-US" sz="1200" dirty="0">
                  <a:solidFill>
                    <a:srgbClr val="879BA7"/>
                  </a:solidFill>
                  <a:latin typeface="Roboto" charset="0"/>
                  <a:ea typeface="Roboto" charset="0"/>
                  <a:cs typeface="Roboto" charset="0"/>
                </a:rPr>
                <a:t>history</a:t>
              </a:r>
            </a:p>
          </p:txBody>
        </p:sp>
        <p:sp>
          <p:nvSpPr>
            <p:cNvPr id="53" name="Content Placeholder 2"/>
            <p:cNvSpPr txBox="1">
              <a:spLocks/>
            </p:cNvSpPr>
            <p:nvPr/>
          </p:nvSpPr>
          <p:spPr>
            <a:xfrm>
              <a:off x="8868756" y="3929708"/>
              <a:ext cx="1796505" cy="48702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1200" dirty="0">
                  <a:solidFill>
                    <a:srgbClr val="879BA7"/>
                  </a:solidFill>
                  <a:latin typeface="Roboto" charset="0"/>
                  <a:ea typeface="Roboto" charset="0"/>
                  <a:cs typeface="Roboto" charset="0"/>
                </a:rPr>
                <a:t>Complete data</a:t>
              </a:r>
              <a:br>
                <a:rPr lang="en-US" sz="1200" dirty="0">
                  <a:solidFill>
                    <a:srgbClr val="879BA7"/>
                  </a:solidFill>
                  <a:latin typeface="Roboto" charset="0"/>
                  <a:ea typeface="Roboto" charset="0"/>
                  <a:cs typeface="Roboto" charset="0"/>
                </a:rPr>
              </a:br>
              <a:r>
                <a:rPr lang="en-US" sz="1200" dirty="0">
                  <a:solidFill>
                    <a:srgbClr val="879BA7"/>
                  </a:solidFill>
                  <a:latin typeface="Roboto" charset="0"/>
                  <a:ea typeface="Roboto" charset="0"/>
                  <a:cs typeface="Roboto" charset="0"/>
                </a:rPr>
                <a:t>provenance</a:t>
              </a:r>
            </a:p>
          </p:txBody>
        </p:sp>
        <p:pic>
          <p:nvPicPr>
            <p:cNvPr id="54" name="Picture 53"/>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5673101" y="3869092"/>
              <a:ext cx="553374" cy="500804"/>
            </a:xfrm>
            <a:prstGeom prst="rect">
              <a:avLst/>
            </a:prstGeom>
          </p:spPr>
        </p:pic>
        <p:pic>
          <p:nvPicPr>
            <p:cNvPr id="55" name="Picture 54"/>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5640756" y="4604309"/>
              <a:ext cx="446152" cy="496032"/>
            </a:xfrm>
            <a:prstGeom prst="rect">
              <a:avLst/>
            </a:prstGeom>
          </p:spPr>
        </p:pic>
        <p:pic>
          <p:nvPicPr>
            <p:cNvPr id="56" name="Picture 55"/>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8247003" y="3135431"/>
              <a:ext cx="501172" cy="501172"/>
            </a:xfrm>
            <a:prstGeom prst="rect">
              <a:avLst/>
            </a:prstGeom>
          </p:spPr>
        </p:pic>
        <p:pic>
          <p:nvPicPr>
            <p:cNvPr id="57" name="Picture 56"/>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8244450" y="3884286"/>
              <a:ext cx="571306" cy="485877"/>
            </a:xfrm>
            <a:prstGeom prst="rect">
              <a:avLst/>
            </a:prstGeom>
          </p:spPr>
        </p:pic>
        <p:pic>
          <p:nvPicPr>
            <p:cNvPr id="58" name="Picture 57"/>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5668322" y="3108425"/>
              <a:ext cx="411295" cy="528453"/>
            </a:xfrm>
            <a:prstGeom prst="rect">
              <a:avLst/>
            </a:prstGeom>
          </p:spPr>
        </p:pic>
      </p:grpSp>
      <p:sp>
        <p:nvSpPr>
          <p:cNvPr id="2" name="Title 1">
            <a:extLst>
              <a:ext uri="{FF2B5EF4-FFF2-40B4-BE49-F238E27FC236}">
                <a16:creationId xmlns:a16="http://schemas.microsoft.com/office/drawing/2014/main" id="{1D1B3693-D530-2640-A616-F9C5FDF026F8}"/>
              </a:ext>
            </a:extLst>
          </p:cNvPr>
          <p:cNvSpPr>
            <a:spLocks noGrp="1"/>
          </p:cNvSpPr>
          <p:nvPr>
            <p:ph type="title" idx="4294967295"/>
          </p:nvPr>
        </p:nvSpPr>
        <p:spPr/>
        <p:txBody>
          <a:bodyPr/>
          <a:lstStyle/>
          <a:p>
            <a:pPr rtl="0" eaLnBrk="1" latinLnBrk="0" hangingPunct="1"/>
            <a:r>
              <a:rPr lang="en-US" sz="3200" b="1" kern="1200" dirty="0">
                <a:solidFill>
                  <a:srgbClr val="FFFFFF"/>
                </a:solidFill>
                <a:effectLst/>
                <a:latin typeface="Roboto" panose="02000000000000000000" pitchFamily="2" charset="0"/>
                <a:ea typeface="Roboto" panose="02000000000000000000" pitchFamily="2" charset="0"/>
                <a:cs typeface="Roboto" panose="02000000000000000000" pitchFamily="2" charset="0"/>
              </a:rPr>
              <a:t>ProvenDB bridges the gap</a:t>
            </a:r>
            <a:endParaRPr lang="en-AU" dirty="0">
              <a:effectLst/>
            </a:endParaRPr>
          </a:p>
        </p:txBody>
      </p:sp>
    </p:spTree>
    <p:extLst>
      <p:ext uri="{BB962C8B-B14F-4D97-AF65-F5344CB8AC3E}">
        <p14:creationId xmlns:p14="http://schemas.microsoft.com/office/powerpoint/2010/main" val="2502816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7"/>
                                        </p:tgtEl>
                                        <p:attrNameLst>
                                          <p:attrName>style.visibility</p:attrName>
                                        </p:attrNameLst>
                                      </p:cBhvr>
                                      <p:to>
                                        <p:strVal val="visible"/>
                                      </p:to>
                                    </p:set>
                                    <p:animEffect transition="in" filter="fade">
                                      <p:cBhvr>
                                        <p:cTn id="12" dur="500"/>
                                        <p:tgtEl>
                                          <p:spTgt spid="3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6"/>
                                        </p:tgtEl>
                                        <p:attrNameLst>
                                          <p:attrName>style.visibility</p:attrName>
                                        </p:attrNameLst>
                                      </p:cBhvr>
                                      <p:to>
                                        <p:strVal val="visible"/>
                                      </p:to>
                                    </p:set>
                                    <p:animEffect transition="in" filter="fade">
                                      <p:cBhvr>
                                        <p:cTn id="17" dur="500"/>
                                        <p:tgtEl>
                                          <p:spTgt spid="3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7"/>
                                        </p:tgtEl>
                                        <p:attrNameLst>
                                          <p:attrName>style.visibility</p:attrName>
                                        </p:attrNameLst>
                                      </p:cBhvr>
                                      <p:to>
                                        <p:strVal val="visible"/>
                                      </p:to>
                                    </p:set>
                                    <p:animEffect transition="in" filter="fade">
                                      <p:cBhvr>
                                        <p:cTn id="22"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3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itle 2"/>
          <p:cNvSpPr txBox="1">
            <a:spLocks/>
          </p:cNvSpPr>
          <p:nvPr/>
        </p:nvSpPr>
        <p:spPr>
          <a:xfrm>
            <a:off x="831850" y="466344"/>
            <a:ext cx="7148368" cy="122434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500" b="1" kern="1200" baseline="0">
                <a:solidFill>
                  <a:schemeClr val="bg1"/>
                </a:solidFill>
                <a:latin typeface="Roboto" charset="0"/>
                <a:ea typeface="Roboto" charset="0"/>
                <a:cs typeface="Roboto" charset="0"/>
              </a:defRPr>
            </a:lvl1pPr>
          </a:lstStyle>
          <a:p>
            <a:endParaRPr lang="en-US" sz="3200" dirty="0"/>
          </a:p>
        </p:txBody>
      </p:sp>
      <p:grpSp>
        <p:nvGrpSpPr>
          <p:cNvPr id="36" name="Group 35"/>
          <p:cNvGrpSpPr/>
          <p:nvPr/>
        </p:nvGrpSpPr>
        <p:grpSpPr>
          <a:xfrm>
            <a:off x="4698124" y="1929578"/>
            <a:ext cx="3406572" cy="1398180"/>
            <a:chOff x="4698124" y="1827504"/>
            <a:chExt cx="3406572" cy="1398180"/>
          </a:xfrm>
        </p:grpSpPr>
        <p:sp>
          <p:nvSpPr>
            <p:cNvPr id="37" name="Text Placeholder 5"/>
            <p:cNvSpPr txBox="1">
              <a:spLocks/>
            </p:cNvSpPr>
            <p:nvPr/>
          </p:nvSpPr>
          <p:spPr>
            <a:xfrm>
              <a:off x="5524619" y="2414775"/>
              <a:ext cx="2580077" cy="81090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SzPct val="100000"/>
                <a:buNone/>
              </a:pPr>
              <a:r>
                <a:rPr lang="en-US" sz="1200" dirty="0">
                  <a:solidFill>
                    <a:schemeClr val="bg1"/>
                  </a:solidFill>
                  <a:latin typeface="Roboto" charset="0"/>
                  <a:ea typeface="Roboto" charset="0"/>
                  <a:cs typeface="Roboto" charset="0"/>
                </a:rPr>
                <a:t>Any attempt to tamper with database records can be detected by Blockchain technology.</a:t>
              </a:r>
            </a:p>
          </p:txBody>
        </p:sp>
        <p:sp>
          <p:nvSpPr>
            <p:cNvPr id="38" name="Text Placeholder 6"/>
            <p:cNvSpPr txBox="1">
              <a:spLocks/>
            </p:cNvSpPr>
            <p:nvPr/>
          </p:nvSpPr>
          <p:spPr>
            <a:xfrm>
              <a:off x="5524619" y="1827504"/>
              <a:ext cx="2580077" cy="563052"/>
            </a:xfrm>
            <a:prstGeom prst="rect">
              <a:avLst/>
            </a:prstGeom>
          </p:spPr>
          <p:txBody>
            <a:bodyPr vert="horz" lIns="91440" tIns="45720" rIns="91440" bIns="45720" rtlCol="0" anchor="ctr">
              <a:no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buSzPct val="100000"/>
              </a:pPr>
              <a:r>
                <a:rPr lang="en-US" b="1" dirty="0">
                  <a:solidFill>
                    <a:schemeClr val="bg1"/>
                  </a:solidFill>
                  <a:latin typeface="Roboto" charset="0"/>
                  <a:ea typeface="Roboto" charset="0"/>
                  <a:cs typeface="Roboto" charset="0"/>
                </a:rPr>
                <a:t>Tamper Detection</a:t>
              </a:r>
            </a:p>
          </p:txBody>
        </p:sp>
        <p:sp>
          <p:nvSpPr>
            <p:cNvPr id="39" name="Овал 14">
              <a:extLst>
                <a:ext uri="{FF2B5EF4-FFF2-40B4-BE49-F238E27FC236}">
                  <a16:creationId xmlns:a16="http://schemas.microsoft.com/office/drawing/2014/main" id="{37509FED-DD0F-F949-8A91-F284836E844B}"/>
                </a:ext>
              </a:extLst>
            </p:cNvPr>
            <p:cNvSpPr/>
            <p:nvPr/>
          </p:nvSpPr>
          <p:spPr>
            <a:xfrm>
              <a:off x="4698124" y="1830978"/>
              <a:ext cx="716627" cy="7100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400"/>
            </a:p>
          </p:txBody>
        </p:sp>
        <p:pic>
          <p:nvPicPr>
            <p:cNvPr id="40" name="Picture 39"/>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852921" y="1959731"/>
              <a:ext cx="407032" cy="452538"/>
            </a:xfrm>
            <a:prstGeom prst="rect">
              <a:avLst/>
            </a:prstGeom>
          </p:spPr>
        </p:pic>
      </p:grpSp>
      <p:grpSp>
        <p:nvGrpSpPr>
          <p:cNvPr id="41" name="Group 40"/>
          <p:cNvGrpSpPr/>
          <p:nvPr/>
        </p:nvGrpSpPr>
        <p:grpSpPr>
          <a:xfrm>
            <a:off x="860017" y="1929578"/>
            <a:ext cx="3396519" cy="1233676"/>
            <a:chOff x="860017" y="1827504"/>
            <a:chExt cx="3396519" cy="1233676"/>
          </a:xfrm>
        </p:grpSpPr>
        <p:sp>
          <p:nvSpPr>
            <p:cNvPr id="42" name="Text Placeholder 5"/>
            <p:cNvSpPr txBox="1">
              <a:spLocks/>
            </p:cNvSpPr>
            <p:nvPr/>
          </p:nvSpPr>
          <p:spPr>
            <a:xfrm>
              <a:off x="1676459" y="2414775"/>
              <a:ext cx="2580077" cy="64640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SzPct val="100000"/>
                <a:buNone/>
              </a:pPr>
              <a:r>
                <a:rPr lang="en-US" sz="1200" dirty="0">
                  <a:solidFill>
                    <a:schemeClr val="bg1"/>
                  </a:solidFill>
                  <a:latin typeface="Roboto" charset="0"/>
                  <a:ea typeface="Roboto" charset="0"/>
                  <a:cs typeface="Roboto" charset="0"/>
                </a:rPr>
                <a:t>New data doesn't over write old data </a:t>
              </a:r>
              <a:r>
                <a:rPr lang="mr-IN" sz="1200" dirty="0">
                  <a:solidFill>
                    <a:schemeClr val="bg1"/>
                  </a:solidFill>
                  <a:latin typeface="Roboto" charset="0"/>
                  <a:ea typeface="Roboto" charset="0"/>
                  <a:cs typeface="Roboto" charset="0"/>
                </a:rPr>
                <a:t>–</a:t>
              </a:r>
              <a:r>
                <a:rPr lang="en-US" sz="1200" dirty="0">
                  <a:solidFill>
                    <a:schemeClr val="bg1"/>
                  </a:solidFill>
                  <a:latin typeface="Roboto" charset="0"/>
                  <a:ea typeface="Roboto" charset="0"/>
                  <a:cs typeface="Roboto" charset="0"/>
                </a:rPr>
                <a:t> instead a new version of the data is created.</a:t>
              </a:r>
            </a:p>
          </p:txBody>
        </p:sp>
        <p:sp>
          <p:nvSpPr>
            <p:cNvPr id="43" name="Text Placeholder 6"/>
            <p:cNvSpPr txBox="1">
              <a:spLocks/>
            </p:cNvSpPr>
            <p:nvPr/>
          </p:nvSpPr>
          <p:spPr>
            <a:xfrm>
              <a:off x="1676459" y="1827504"/>
              <a:ext cx="2580077" cy="563052"/>
            </a:xfrm>
            <a:prstGeom prst="rect">
              <a:avLst/>
            </a:prstGeom>
          </p:spPr>
          <p:txBody>
            <a:bodyPr vert="horz" lIns="91440" tIns="45720" rIns="91440" bIns="45720" rtlCol="0" anchor="ctr">
              <a:no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buSzPct val="100000"/>
              </a:pPr>
              <a:r>
                <a:rPr lang="en-US" b="1" dirty="0">
                  <a:solidFill>
                    <a:schemeClr val="bg1"/>
                  </a:solidFill>
                  <a:latin typeface="Roboto" charset="0"/>
                  <a:ea typeface="Roboto" charset="0"/>
                  <a:cs typeface="Roboto" charset="0"/>
                </a:rPr>
                <a:t>Versioning of Data</a:t>
              </a:r>
            </a:p>
          </p:txBody>
        </p:sp>
        <p:sp>
          <p:nvSpPr>
            <p:cNvPr id="44" name="Овал 14">
              <a:extLst>
                <a:ext uri="{FF2B5EF4-FFF2-40B4-BE49-F238E27FC236}">
                  <a16:creationId xmlns:a16="http://schemas.microsoft.com/office/drawing/2014/main" id="{37509FED-DD0F-F949-8A91-F284836E844B}"/>
                </a:ext>
              </a:extLst>
            </p:cNvPr>
            <p:cNvSpPr/>
            <p:nvPr/>
          </p:nvSpPr>
          <p:spPr>
            <a:xfrm>
              <a:off x="860017" y="1830978"/>
              <a:ext cx="716627" cy="7100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400"/>
            </a:p>
          </p:txBody>
        </p:sp>
        <p:pic>
          <p:nvPicPr>
            <p:cNvPr id="45" name="Picture 4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42224" y="1959731"/>
              <a:ext cx="352212" cy="452538"/>
            </a:xfrm>
            <a:prstGeom prst="rect">
              <a:avLst/>
            </a:prstGeom>
          </p:spPr>
        </p:pic>
      </p:grpSp>
      <p:grpSp>
        <p:nvGrpSpPr>
          <p:cNvPr id="46" name="Group 45"/>
          <p:cNvGrpSpPr/>
          <p:nvPr/>
        </p:nvGrpSpPr>
        <p:grpSpPr>
          <a:xfrm>
            <a:off x="8288867" y="1929578"/>
            <a:ext cx="3396580" cy="1398180"/>
            <a:chOff x="8288867" y="1827504"/>
            <a:chExt cx="3396580" cy="1398180"/>
          </a:xfrm>
        </p:grpSpPr>
        <p:sp>
          <p:nvSpPr>
            <p:cNvPr id="47" name="Text Placeholder 5"/>
            <p:cNvSpPr txBox="1">
              <a:spLocks/>
            </p:cNvSpPr>
            <p:nvPr/>
          </p:nvSpPr>
          <p:spPr>
            <a:xfrm>
              <a:off x="9105370" y="2414775"/>
              <a:ext cx="2580077" cy="81090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SzPct val="100000"/>
                <a:buNone/>
              </a:pPr>
              <a:r>
                <a:rPr lang="en-US" sz="1200" dirty="0">
                  <a:solidFill>
                    <a:schemeClr val="bg1"/>
                  </a:solidFill>
                  <a:latin typeface="Roboto" charset="0"/>
                  <a:ea typeface="Roboto" charset="0"/>
                  <a:cs typeface="Roboto" charset="0"/>
                </a:rPr>
                <a:t>View the complete history of changes to any data item.</a:t>
              </a:r>
            </a:p>
          </p:txBody>
        </p:sp>
        <p:sp>
          <p:nvSpPr>
            <p:cNvPr id="48" name="Text Placeholder 6"/>
            <p:cNvSpPr txBox="1">
              <a:spLocks/>
            </p:cNvSpPr>
            <p:nvPr/>
          </p:nvSpPr>
          <p:spPr>
            <a:xfrm>
              <a:off x="9105370" y="1827504"/>
              <a:ext cx="2580077" cy="563052"/>
            </a:xfrm>
            <a:prstGeom prst="rect">
              <a:avLst/>
            </a:prstGeom>
          </p:spPr>
          <p:txBody>
            <a:bodyPr vert="horz" lIns="91440" tIns="45720" rIns="91440" bIns="45720" rtlCol="0" anchor="ctr">
              <a:no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buSzPct val="100000"/>
              </a:pPr>
              <a:r>
                <a:rPr lang="en-US" b="1" dirty="0">
                  <a:solidFill>
                    <a:schemeClr val="bg1"/>
                  </a:solidFill>
                  <a:latin typeface="Roboto" charset="0"/>
                  <a:ea typeface="Roboto" charset="0"/>
                  <a:cs typeface="Roboto" charset="0"/>
                </a:rPr>
                <a:t>Complete Data Provenance</a:t>
              </a:r>
            </a:p>
          </p:txBody>
        </p:sp>
        <p:sp>
          <p:nvSpPr>
            <p:cNvPr id="49" name="Овал 14">
              <a:extLst>
                <a:ext uri="{FF2B5EF4-FFF2-40B4-BE49-F238E27FC236}">
                  <a16:creationId xmlns:a16="http://schemas.microsoft.com/office/drawing/2014/main" id="{37509FED-DD0F-F949-8A91-F284836E844B}"/>
                </a:ext>
              </a:extLst>
            </p:cNvPr>
            <p:cNvSpPr/>
            <p:nvPr/>
          </p:nvSpPr>
          <p:spPr>
            <a:xfrm>
              <a:off x="8288867" y="1830978"/>
              <a:ext cx="716627" cy="7100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400"/>
            </a:p>
          </p:txBody>
        </p:sp>
        <p:pic>
          <p:nvPicPr>
            <p:cNvPr id="50" name="Picture 49"/>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410651" y="1959731"/>
              <a:ext cx="469111" cy="398962"/>
            </a:xfrm>
            <a:prstGeom prst="rect">
              <a:avLst/>
            </a:prstGeom>
          </p:spPr>
        </p:pic>
      </p:grpSp>
      <p:grpSp>
        <p:nvGrpSpPr>
          <p:cNvPr id="51" name="Group 50"/>
          <p:cNvGrpSpPr/>
          <p:nvPr/>
        </p:nvGrpSpPr>
        <p:grpSpPr>
          <a:xfrm>
            <a:off x="860018" y="3743701"/>
            <a:ext cx="3396518" cy="1398180"/>
            <a:chOff x="860018" y="3641627"/>
            <a:chExt cx="3396518" cy="1398180"/>
          </a:xfrm>
        </p:grpSpPr>
        <p:sp>
          <p:nvSpPr>
            <p:cNvPr id="52" name="Text Placeholder 5"/>
            <p:cNvSpPr txBox="1">
              <a:spLocks/>
            </p:cNvSpPr>
            <p:nvPr/>
          </p:nvSpPr>
          <p:spPr>
            <a:xfrm>
              <a:off x="1676459" y="4228898"/>
              <a:ext cx="2580077" cy="81090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SzPct val="100000"/>
                <a:buNone/>
              </a:pPr>
              <a:r>
                <a:rPr lang="en-US" sz="1200" dirty="0">
                  <a:solidFill>
                    <a:schemeClr val="bg1"/>
                  </a:solidFill>
                  <a:latin typeface="Roboto" charset="0"/>
                  <a:ea typeface="Roboto" charset="0"/>
                  <a:cs typeface="Roboto" charset="0"/>
                </a:rPr>
                <a:t>Selected versions of data are “pinned” to the Blockchain and cannot be altered.</a:t>
              </a:r>
            </a:p>
          </p:txBody>
        </p:sp>
        <p:sp>
          <p:nvSpPr>
            <p:cNvPr id="53" name="Text Placeholder 6"/>
            <p:cNvSpPr txBox="1">
              <a:spLocks/>
            </p:cNvSpPr>
            <p:nvPr/>
          </p:nvSpPr>
          <p:spPr>
            <a:xfrm>
              <a:off x="1676459" y="3641627"/>
              <a:ext cx="2580077" cy="563052"/>
            </a:xfrm>
            <a:prstGeom prst="rect">
              <a:avLst/>
            </a:prstGeom>
          </p:spPr>
          <p:txBody>
            <a:bodyPr vert="horz" lIns="91440" tIns="45720" rIns="91440" bIns="45720" rtlCol="0" anchor="ctr">
              <a:no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buSzPct val="100000"/>
              </a:pPr>
              <a:r>
                <a:rPr lang="en-US" b="1" dirty="0">
                  <a:solidFill>
                    <a:schemeClr val="bg1"/>
                  </a:solidFill>
                  <a:latin typeface="Roboto" charset="0"/>
                  <a:ea typeface="Roboto" charset="0"/>
                  <a:cs typeface="Roboto" charset="0"/>
                </a:rPr>
                <a:t>Immutability</a:t>
              </a:r>
            </a:p>
          </p:txBody>
        </p:sp>
        <p:sp>
          <p:nvSpPr>
            <p:cNvPr id="54" name="Овал 14">
              <a:extLst>
                <a:ext uri="{FF2B5EF4-FFF2-40B4-BE49-F238E27FC236}">
                  <a16:creationId xmlns:a16="http://schemas.microsoft.com/office/drawing/2014/main" id="{37509FED-DD0F-F949-8A91-F284836E844B}"/>
                </a:ext>
              </a:extLst>
            </p:cNvPr>
            <p:cNvSpPr/>
            <p:nvPr/>
          </p:nvSpPr>
          <p:spPr>
            <a:xfrm>
              <a:off x="860018" y="3641627"/>
              <a:ext cx="632208" cy="62640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400"/>
            </a:p>
          </p:txBody>
        </p:sp>
        <p:pic>
          <p:nvPicPr>
            <p:cNvPr id="55" name="Picture 54"/>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014551" y="3730081"/>
              <a:ext cx="470119" cy="425459"/>
            </a:xfrm>
            <a:prstGeom prst="rect">
              <a:avLst/>
            </a:prstGeom>
          </p:spPr>
        </p:pic>
      </p:grpSp>
      <p:grpSp>
        <p:nvGrpSpPr>
          <p:cNvPr id="56" name="Group 55"/>
          <p:cNvGrpSpPr/>
          <p:nvPr/>
        </p:nvGrpSpPr>
        <p:grpSpPr>
          <a:xfrm>
            <a:off x="4751240" y="3743701"/>
            <a:ext cx="3353456" cy="1398180"/>
            <a:chOff x="4751240" y="3641627"/>
            <a:chExt cx="3353456" cy="1398180"/>
          </a:xfrm>
        </p:grpSpPr>
        <p:sp>
          <p:nvSpPr>
            <p:cNvPr id="59" name="Text Placeholder 5"/>
            <p:cNvSpPr txBox="1">
              <a:spLocks/>
            </p:cNvSpPr>
            <p:nvPr/>
          </p:nvSpPr>
          <p:spPr>
            <a:xfrm>
              <a:off x="5524619" y="4228898"/>
              <a:ext cx="2580077" cy="81090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SzPct val="100000"/>
                <a:buNone/>
              </a:pPr>
              <a:r>
                <a:rPr lang="en-US" sz="1200" dirty="0">
                  <a:solidFill>
                    <a:schemeClr val="bg1"/>
                  </a:solidFill>
                  <a:latin typeface="Roboto" charset="0"/>
                  <a:ea typeface="Roboto" charset="0"/>
                  <a:cs typeface="Roboto" charset="0"/>
                </a:rPr>
                <a:t>The state of the database at previous points in time is always available. </a:t>
              </a:r>
            </a:p>
          </p:txBody>
        </p:sp>
        <p:sp>
          <p:nvSpPr>
            <p:cNvPr id="60" name="Text Placeholder 6"/>
            <p:cNvSpPr txBox="1">
              <a:spLocks/>
            </p:cNvSpPr>
            <p:nvPr/>
          </p:nvSpPr>
          <p:spPr>
            <a:xfrm>
              <a:off x="5524619" y="3641627"/>
              <a:ext cx="2580077" cy="563052"/>
            </a:xfrm>
            <a:prstGeom prst="rect">
              <a:avLst/>
            </a:prstGeom>
          </p:spPr>
          <p:txBody>
            <a:bodyPr vert="horz" lIns="91440" tIns="45720" rIns="91440" bIns="45720" rtlCol="0" anchor="ctr">
              <a:no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buSzPct val="100000"/>
              </a:pPr>
              <a:r>
                <a:rPr lang="en-US" b="1" dirty="0">
                  <a:solidFill>
                    <a:schemeClr val="bg1"/>
                  </a:solidFill>
                  <a:latin typeface="Roboto" charset="0"/>
                  <a:ea typeface="Roboto" charset="0"/>
                  <a:cs typeface="Roboto" charset="0"/>
                </a:rPr>
                <a:t>Point-in-time History</a:t>
              </a:r>
            </a:p>
          </p:txBody>
        </p:sp>
        <p:sp>
          <p:nvSpPr>
            <p:cNvPr id="62" name="Овал 14">
              <a:extLst>
                <a:ext uri="{FF2B5EF4-FFF2-40B4-BE49-F238E27FC236}">
                  <a16:creationId xmlns:a16="http://schemas.microsoft.com/office/drawing/2014/main" id="{37509FED-DD0F-F949-8A91-F284836E844B}"/>
                </a:ext>
              </a:extLst>
            </p:cNvPr>
            <p:cNvSpPr/>
            <p:nvPr/>
          </p:nvSpPr>
          <p:spPr>
            <a:xfrm>
              <a:off x="4751240" y="3641627"/>
              <a:ext cx="632208" cy="62640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400"/>
            </a:p>
          </p:txBody>
        </p:sp>
        <p:pic>
          <p:nvPicPr>
            <p:cNvPr id="63" name="Picture 62"/>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4835703" y="3728045"/>
              <a:ext cx="461426" cy="461426"/>
            </a:xfrm>
            <a:prstGeom prst="rect">
              <a:avLst/>
            </a:prstGeom>
          </p:spPr>
        </p:pic>
      </p:grpSp>
      <p:sp>
        <p:nvSpPr>
          <p:cNvPr id="3" name="Title 2">
            <a:extLst>
              <a:ext uri="{FF2B5EF4-FFF2-40B4-BE49-F238E27FC236}">
                <a16:creationId xmlns:a16="http://schemas.microsoft.com/office/drawing/2014/main" id="{BE791CA9-E723-7144-8492-E7F80BD46E4E}"/>
              </a:ext>
            </a:extLst>
          </p:cNvPr>
          <p:cNvSpPr>
            <a:spLocks noGrp="1"/>
          </p:cNvSpPr>
          <p:nvPr>
            <p:ph type="title" idx="4294967295"/>
          </p:nvPr>
        </p:nvSpPr>
        <p:spPr/>
        <p:txBody>
          <a:bodyPr/>
          <a:lstStyle/>
          <a:p>
            <a:pPr rtl="0" eaLnBrk="1" latinLnBrk="0" hangingPunct="1"/>
            <a:r>
              <a:rPr lang="en-AU" sz="3200" kern="1200" dirty="0">
                <a:effectLst/>
                <a:latin typeface="Calibri" panose="020F0502020204030204" pitchFamily="34" charset="0"/>
                <a:ea typeface="+mn-ea"/>
                <a:cs typeface="+mn-cs"/>
              </a:rPr>
              <a:t>How is ProvenDB different?</a:t>
            </a:r>
            <a:endParaRPr lang="en-AU" dirty="0">
              <a:effectLst/>
            </a:endParaRPr>
          </a:p>
        </p:txBody>
      </p:sp>
    </p:spTree>
    <p:extLst>
      <p:ext uri="{BB962C8B-B14F-4D97-AF65-F5344CB8AC3E}">
        <p14:creationId xmlns:p14="http://schemas.microsoft.com/office/powerpoint/2010/main" val="1615524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500"/>
                                        <p:tgtEl>
                                          <p:spTgt spid="4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1"/>
                                        </p:tgtEl>
                                        <p:attrNameLst>
                                          <p:attrName>style.visibility</p:attrName>
                                        </p:attrNameLst>
                                      </p:cBhvr>
                                      <p:to>
                                        <p:strVal val="visible"/>
                                      </p:to>
                                    </p:set>
                                    <p:animEffect transition="in" filter="fade">
                                      <p:cBhvr>
                                        <p:cTn id="12" dur="500"/>
                                        <p:tgtEl>
                                          <p:spTgt spid="5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6"/>
                                        </p:tgtEl>
                                        <p:attrNameLst>
                                          <p:attrName>style.visibility</p:attrName>
                                        </p:attrNameLst>
                                      </p:cBhvr>
                                      <p:to>
                                        <p:strVal val="visible"/>
                                      </p:to>
                                    </p:set>
                                    <p:animEffect transition="in" filter="fade">
                                      <p:cBhvr>
                                        <p:cTn id="17" dur="500"/>
                                        <p:tgtEl>
                                          <p:spTgt spid="3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6"/>
                                        </p:tgtEl>
                                        <p:attrNameLst>
                                          <p:attrName>style.visibility</p:attrName>
                                        </p:attrNameLst>
                                      </p:cBhvr>
                                      <p:to>
                                        <p:strVal val="visible"/>
                                      </p:to>
                                    </p:set>
                                    <p:animEffect transition="in" filter="fade">
                                      <p:cBhvr>
                                        <p:cTn id="22" dur="500"/>
                                        <p:tgtEl>
                                          <p:spTgt spid="5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6"/>
                                        </p:tgtEl>
                                        <p:attrNameLst>
                                          <p:attrName>style.visibility</p:attrName>
                                        </p:attrNameLst>
                                      </p:cBhvr>
                                      <p:to>
                                        <p:strVal val="visible"/>
                                      </p:to>
                                    </p:set>
                                    <p:animEffect transition="in" filter="fade">
                                      <p:cBhvr>
                                        <p:cTn id="27"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Title 2"/>
          <p:cNvSpPr txBox="1">
            <a:spLocks/>
          </p:cNvSpPr>
          <p:nvPr/>
        </p:nvSpPr>
        <p:spPr>
          <a:xfrm>
            <a:off x="831850" y="1257005"/>
            <a:ext cx="7148368" cy="122434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500" b="1" kern="1200" baseline="0">
                <a:solidFill>
                  <a:schemeClr val="bg1"/>
                </a:solidFill>
                <a:latin typeface="Roboto" charset="0"/>
                <a:ea typeface="Roboto" charset="0"/>
                <a:cs typeface="Roboto" charset="0"/>
              </a:defRPr>
            </a:lvl1pPr>
          </a:lstStyle>
          <a:p>
            <a:endParaRPr lang="en-US" sz="3200" dirty="0"/>
          </a:p>
        </p:txBody>
      </p:sp>
      <p:grpSp>
        <p:nvGrpSpPr>
          <p:cNvPr id="74" name="Group 73"/>
          <p:cNvGrpSpPr/>
          <p:nvPr/>
        </p:nvGrpSpPr>
        <p:grpSpPr>
          <a:xfrm>
            <a:off x="3620195" y="2665240"/>
            <a:ext cx="2303178" cy="2303735"/>
            <a:chOff x="3620195" y="2459651"/>
            <a:chExt cx="2303178" cy="2303735"/>
          </a:xfrm>
        </p:grpSpPr>
        <p:sp>
          <p:nvSpPr>
            <p:cNvPr id="78" name="Rounded Rectangle 77"/>
            <p:cNvSpPr/>
            <p:nvPr/>
          </p:nvSpPr>
          <p:spPr>
            <a:xfrm>
              <a:off x="3620195" y="2459651"/>
              <a:ext cx="2303178" cy="2303735"/>
            </a:xfrm>
            <a:prstGeom prst="roundRect">
              <a:avLst>
                <a:gd name="adj" fmla="val 556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79" name="TextBox 78">
              <a:extLst>
                <a:ext uri="{FF2B5EF4-FFF2-40B4-BE49-F238E27FC236}">
                  <a16:creationId xmlns:a16="http://schemas.microsoft.com/office/drawing/2014/main" id="{C972831A-A13D-3247-B0C4-98C03D55F011}"/>
                </a:ext>
              </a:extLst>
            </p:cNvPr>
            <p:cNvSpPr txBox="1"/>
            <p:nvPr/>
          </p:nvSpPr>
          <p:spPr>
            <a:xfrm>
              <a:off x="3842961" y="3612188"/>
              <a:ext cx="1857152" cy="646331"/>
            </a:xfrm>
            <a:prstGeom prst="rect">
              <a:avLst/>
            </a:prstGeom>
            <a:noFill/>
          </p:spPr>
          <p:txBody>
            <a:bodyPr wrap="square" lIns="0" rtlCol="0">
              <a:spAutoFit/>
            </a:bodyPr>
            <a:lstStyle/>
            <a:p>
              <a:pPr algn="ctr"/>
              <a:r>
                <a:rPr lang="en-AU" sz="1200" dirty="0">
                  <a:solidFill>
                    <a:srgbClr val="9FAEBD"/>
                  </a:solidFill>
                  <a:latin typeface="Roboto" panose="02000000000000000000" pitchFamily="2" charset="0"/>
                  <a:ea typeface="Roboto" panose="02000000000000000000" pitchFamily="2" charset="0"/>
                </a:rPr>
                <a:t>To prove that a document or data has not been tampered with or altered.</a:t>
              </a:r>
              <a:endParaRPr lang="en-US" sz="1200" dirty="0">
                <a:solidFill>
                  <a:srgbClr val="9FAEBD"/>
                </a:solidFill>
                <a:latin typeface="Roboto" panose="02000000000000000000" pitchFamily="2" charset="0"/>
                <a:ea typeface="Roboto" panose="02000000000000000000" pitchFamily="2" charset="0"/>
              </a:endParaRPr>
            </a:p>
          </p:txBody>
        </p:sp>
        <p:pic>
          <p:nvPicPr>
            <p:cNvPr id="82" name="Picture 8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576072" y="2836553"/>
              <a:ext cx="390000" cy="567273"/>
            </a:xfrm>
            <a:prstGeom prst="rect">
              <a:avLst/>
            </a:prstGeom>
          </p:spPr>
        </p:pic>
      </p:grpSp>
      <p:grpSp>
        <p:nvGrpSpPr>
          <p:cNvPr id="85" name="Group 84"/>
          <p:cNvGrpSpPr/>
          <p:nvPr/>
        </p:nvGrpSpPr>
        <p:grpSpPr>
          <a:xfrm>
            <a:off x="8937137" y="2665240"/>
            <a:ext cx="2303178" cy="2303735"/>
            <a:chOff x="8937137" y="2459651"/>
            <a:chExt cx="2303178" cy="2303735"/>
          </a:xfrm>
        </p:grpSpPr>
        <p:sp>
          <p:nvSpPr>
            <p:cNvPr id="87" name="Rounded Rectangle 86"/>
            <p:cNvSpPr/>
            <p:nvPr/>
          </p:nvSpPr>
          <p:spPr>
            <a:xfrm>
              <a:off x="8937137" y="2459651"/>
              <a:ext cx="2303178" cy="2303735"/>
            </a:xfrm>
            <a:prstGeom prst="roundRect">
              <a:avLst>
                <a:gd name="adj" fmla="val 556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94" name="TextBox 93">
              <a:extLst>
                <a:ext uri="{FF2B5EF4-FFF2-40B4-BE49-F238E27FC236}">
                  <a16:creationId xmlns:a16="http://schemas.microsoft.com/office/drawing/2014/main" id="{C972831A-A13D-3247-B0C4-98C03D55F011}"/>
                </a:ext>
              </a:extLst>
            </p:cNvPr>
            <p:cNvSpPr txBox="1"/>
            <p:nvPr/>
          </p:nvSpPr>
          <p:spPr>
            <a:xfrm>
              <a:off x="9159903" y="3601554"/>
              <a:ext cx="1857152" cy="646331"/>
            </a:xfrm>
            <a:prstGeom prst="rect">
              <a:avLst/>
            </a:prstGeom>
            <a:noFill/>
          </p:spPr>
          <p:txBody>
            <a:bodyPr wrap="square" lIns="0" rtlCol="0">
              <a:spAutoFit/>
            </a:bodyPr>
            <a:lstStyle/>
            <a:p>
              <a:pPr algn="ctr"/>
              <a:r>
                <a:rPr lang="en-AU" sz="1200" dirty="0">
                  <a:solidFill>
                    <a:srgbClr val="9FAEBD"/>
                  </a:solidFill>
                  <a:latin typeface="Roboto" panose="02000000000000000000" pitchFamily="2" charset="0"/>
                  <a:ea typeface="Roboto" panose="02000000000000000000" pitchFamily="2" charset="0"/>
                </a:rPr>
                <a:t>To prove the exact history (provenance) of some data.</a:t>
              </a:r>
              <a:endParaRPr lang="en-US" sz="1200" dirty="0">
                <a:solidFill>
                  <a:srgbClr val="9FAEBD"/>
                </a:solidFill>
                <a:latin typeface="Roboto" panose="02000000000000000000" pitchFamily="2" charset="0"/>
                <a:ea typeface="Roboto" panose="02000000000000000000" pitchFamily="2" charset="0"/>
              </a:endParaRPr>
            </a:p>
          </p:txBody>
        </p:sp>
        <p:pic>
          <p:nvPicPr>
            <p:cNvPr id="95" name="Graphic 2">
              <a:extLst>
                <a:ext uri="{FF2B5EF4-FFF2-40B4-BE49-F238E27FC236}">
                  <a16:creationId xmlns:a16="http://schemas.microsoft.com/office/drawing/2014/main" id="{0F694AC8-A7BD-1749-9D02-D0E45884F4AF}"/>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9783252" y="2852620"/>
              <a:ext cx="610454" cy="526666"/>
            </a:xfrm>
            <a:prstGeom prst="rect">
              <a:avLst/>
            </a:prstGeom>
          </p:spPr>
        </p:pic>
      </p:grpSp>
      <p:grpSp>
        <p:nvGrpSpPr>
          <p:cNvPr id="96" name="Group 95"/>
          <p:cNvGrpSpPr/>
          <p:nvPr/>
        </p:nvGrpSpPr>
        <p:grpSpPr>
          <a:xfrm>
            <a:off x="961724" y="2663903"/>
            <a:ext cx="2303178" cy="2305072"/>
            <a:chOff x="961724" y="2458314"/>
            <a:chExt cx="2303178" cy="2305072"/>
          </a:xfrm>
        </p:grpSpPr>
        <p:sp>
          <p:nvSpPr>
            <p:cNvPr id="97" name="Rounded Rectangle 96"/>
            <p:cNvSpPr/>
            <p:nvPr/>
          </p:nvSpPr>
          <p:spPr>
            <a:xfrm>
              <a:off x="961724" y="2458314"/>
              <a:ext cx="2303178" cy="2305072"/>
            </a:xfrm>
            <a:prstGeom prst="roundRect">
              <a:avLst>
                <a:gd name="adj" fmla="val 556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98" name="TextBox 97">
              <a:extLst>
                <a:ext uri="{FF2B5EF4-FFF2-40B4-BE49-F238E27FC236}">
                  <a16:creationId xmlns:a16="http://schemas.microsoft.com/office/drawing/2014/main" id="{C972831A-A13D-3247-B0C4-98C03D55F011}"/>
                </a:ext>
              </a:extLst>
            </p:cNvPr>
            <p:cNvSpPr txBox="1"/>
            <p:nvPr/>
          </p:nvSpPr>
          <p:spPr>
            <a:xfrm>
              <a:off x="1184490" y="3612189"/>
              <a:ext cx="1857152" cy="830997"/>
            </a:xfrm>
            <a:prstGeom prst="rect">
              <a:avLst/>
            </a:prstGeom>
            <a:noFill/>
          </p:spPr>
          <p:txBody>
            <a:bodyPr wrap="square" lIns="0" rtlCol="0">
              <a:spAutoFit/>
            </a:bodyPr>
            <a:lstStyle/>
            <a:p>
              <a:pPr algn="ctr"/>
              <a:r>
                <a:rPr lang="en-AU" sz="1200" dirty="0">
                  <a:solidFill>
                    <a:srgbClr val="9FAEBD"/>
                  </a:solidFill>
                  <a:latin typeface="Roboto" panose="02000000000000000000" pitchFamily="2" charset="0"/>
                  <a:ea typeface="Roboto" panose="02000000000000000000" pitchFamily="2" charset="0"/>
                </a:rPr>
                <a:t>To prove you created some content </a:t>
              </a:r>
              <a:r>
                <a:rPr lang="mr-IN" sz="1200" dirty="0">
                  <a:solidFill>
                    <a:srgbClr val="9FAEBD"/>
                  </a:solidFill>
                  <a:latin typeface="Roboto" panose="02000000000000000000" pitchFamily="2" charset="0"/>
                  <a:ea typeface="Roboto" panose="02000000000000000000" pitchFamily="2" charset="0"/>
                </a:rPr>
                <a:t>–</a:t>
              </a:r>
              <a:r>
                <a:rPr lang="en-AU" sz="1200" dirty="0">
                  <a:solidFill>
                    <a:srgbClr val="9FAEBD"/>
                  </a:solidFill>
                  <a:latin typeface="Roboto" panose="02000000000000000000" pitchFamily="2" charset="0"/>
                  <a:ea typeface="Roboto" panose="02000000000000000000" pitchFamily="2" charset="0"/>
                </a:rPr>
                <a:t> intellectual property for instance.</a:t>
              </a:r>
              <a:endParaRPr lang="en-US" sz="1200" dirty="0">
                <a:solidFill>
                  <a:srgbClr val="9FAEBD"/>
                </a:solidFill>
                <a:latin typeface="Roboto" panose="02000000000000000000" pitchFamily="2" charset="0"/>
                <a:ea typeface="Roboto" panose="02000000000000000000" pitchFamily="2" charset="0"/>
              </a:endParaRPr>
            </a:p>
          </p:txBody>
        </p:sp>
        <p:pic>
          <p:nvPicPr>
            <p:cNvPr id="99" name="Graphic 4">
              <a:extLst>
                <a:ext uri="{FF2B5EF4-FFF2-40B4-BE49-F238E27FC236}">
                  <a16:creationId xmlns:a16="http://schemas.microsoft.com/office/drawing/2014/main" id="{46F414EE-3E8B-C24E-8B0B-ED186A59E375}"/>
                </a:ext>
              </a:extLst>
            </p:cNvPr>
            <p:cNvPicPr>
              <a:picLocks noChangeAspect="1"/>
            </p:cNvPicPr>
            <p:nvPr/>
          </p:nvPicPr>
          <p:blipFill>
            <a:blip r:embed="rId6" cstate="screen">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878116" y="2815389"/>
              <a:ext cx="469900" cy="609600"/>
            </a:xfrm>
            <a:prstGeom prst="rect">
              <a:avLst/>
            </a:prstGeom>
          </p:spPr>
        </p:pic>
      </p:grpSp>
      <p:grpSp>
        <p:nvGrpSpPr>
          <p:cNvPr id="100" name="Group 99"/>
          <p:cNvGrpSpPr/>
          <p:nvPr/>
        </p:nvGrpSpPr>
        <p:grpSpPr>
          <a:xfrm>
            <a:off x="6278666" y="2665240"/>
            <a:ext cx="2303178" cy="2303735"/>
            <a:chOff x="6278666" y="2459651"/>
            <a:chExt cx="2303178" cy="2303735"/>
          </a:xfrm>
        </p:grpSpPr>
        <p:sp>
          <p:nvSpPr>
            <p:cNvPr id="101" name="Rounded Rectangle 100"/>
            <p:cNvSpPr/>
            <p:nvPr/>
          </p:nvSpPr>
          <p:spPr>
            <a:xfrm>
              <a:off x="6278666" y="2459651"/>
              <a:ext cx="2303178" cy="2303735"/>
            </a:xfrm>
            <a:prstGeom prst="roundRect">
              <a:avLst>
                <a:gd name="adj" fmla="val 556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02" name="TextBox 101">
              <a:extLst>
                <a:ext uri="{FF2B5EF4-FFF2-40B4-BE49-F238E27FC236}">
                  <a16:creationId xmlns:a16="http://schemas.microsoft.com/office/drawing/2014/main" id="{C972831A-A13D-3247-B0C4-98C03D55F011}"/>
                </a:ext>
              </a:extLst>
            </p:cNvPr>
            <p:cNvSpPr txBox="1"/>
            <p:nvPr/>
          </p:nvSpPr>
          <p:spPr>
            <a:xfrm>
              <a:off x="6501432" y="3612188"/>
              <a:ext cx="1857152" cy="461665"/>
            </a:xfrm>
            <a:prstGeom prst="rect">
              <a:avLst/>
            </a:prstGeom>
            <a:noFill/>
          </p:spPr>
          <p:txBody>
            <a:bodyPr wrap="square" lIns="0" rtlCol="0">
              <a:spAutoFit/>
            </a:bodyPr>
            <a:lstStyle/>
            <a:p>
              <a:pPr algn="ctr"/>
              <a:r>
                <a:rPr lang="en-AU" sz="1200" dirty="0">
                  <a:solidFill>
                    <a:srgbClr val="9FAEBD"/>
                  </a:solidFill>
                  <a:latin typeface="Roboto" panose="02000000000000000000" pitchFamily="2" charset="0"/>
                  <a:ea typeface="Roboto" panose="02000000000000000000" pitchFamily="2" charset="0"/>
                </a:rPr>
                <a:t>To prove the date of a legal or official document.</a:t>
              </a:r>
              <a:endParaRPr lang="en-US" sz="1200" dirty="0">
                <a:solidFill>
                  <a:srgbClr val="9FAEBD"/>
                </a:solidFill>
                <a:latin typeface="Roboto" panose="02000000000000000000" pitchFamily="2" charset="0"/>
                <a:ea typeface="Roboto" panose="02000000000000000000" pitchFamily="2" charset="0"/>
              </a:endParaRPr>
            </a:p>
          </p:txBody>
        </p:sp>
        <p:pic>
          <p:nvPicPr>
            <p:cNvPr id="103" name="Graphic 10">
              <a:extLst>
                <a:ext uri="{FF2B5EF4-FFF2-40B4-BE49-F238E27FC236}">
                  <a16:creationId xmlns:a16="http://schemas.microsoft.com/office/drawing/2014/main" id="{15F787F4-BFF0-BA42-AE6B-A27049B2ADF9}"/>
                </a:ext>
              </a:extLst>
            </p:cNvPr>
            <p:cNvPicPr>
              <a:picLocks noChangeAspect="1"/>
            </p:cNvPicPr>
            <p:nvPr/>
          </p:nvPicPr>
          <p:blipFill>
            <a:blip r:embed="rId8" cstate="screen">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7151411" y="2790008"/>
              <a:ext cx="557194" cy="579936"/>
            </a:xfrm>
            <a:prstGeom prst="rect">
              <a:avLst/>
            </a:prstGeom>
          </p:spPr>
        </p:pic>
      </p:grpSp>
      <p:sp>
        <p:nvSpPr>
          <p:cNvPr id="2" name="Title 1">
            <a:extLst>
              <a:ext uri="{FF2B5EF4-FFF2-40B4-BE49-F238E27FC236}">
                <a16:creationId xmlns:a16="http://schemas.microsoft.com/office/drawing/2014/main" id="{4C5F1CE0-4266-524E-81E4-D977C5B23CF4}"/>
              </a:ext>
            </a:extLst>
          </p:cNvPr>
          <p:cNvSpPr>
            <a:spLocks noGrp="1"/>
          </p:cNvSpPr>
          <p:nvPr>
            <p:ph type="title" idx="4294967295"/>
          </p:nvPr>
        </p:nvSpPr>
        <p:spPr/>
        <p:txBody>
          <a:bodyPr/>
          <a:lstStyle/>
          <a:p>
            <a:pPr rtl="0" eaLnBrk="1" latinLnBrk="0" hangingPunct="1"/>
            <a:r>
              <a:rPr lang="en-US" sz="3200" kern="1200" dirty="0">
                <a:effectLst/>
                <a:latin typeface="Calibri" panose="020F0502020204030204" pitchFamily="34" charset="0"/>
                <a:ea typeface="+mn-ea"/>
                <a:cs typeface="+mn-cs"/>
              </a:rPr>
              <a:t>Why use ProvenDB?</a:t>
            </a:r>
            <a:endParaRPr lang="en-AU" dirty="0">
              <a:effectLst/>
            </a:endParaRPr>
          </a:p>
        </p:txBody>
      </p:sp>
    </p:spTree>
    <p:extLst>
      <p:ext uri="{BB962C8B-B14F-4D97-AF65-F5344CB8AC3E}">
        <p14:creationId xmlns:p14="http://schemas.microsoft.com/office/powerpoint/2010/main" val="2919760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6"/>
                                        </p:tgtEl>
                                        <p:attrNameLst>
                                          <p:attrName>style.visibility</p:attrName>
                                        </p:attrNameLst>
                                      </p:cBhvr>
                                      <p:to>
                                        <p:strVal val="visible"/>
                                      </p:to>
                                    </p:set>
                                    <p:animEffect transition="in" filter="fade">
                                      <p:cBhvr>
                                        <p:cTn id="7" dur="500"/>
                                        <p:tgtEl>
                                          <p:spTgt spid="9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4"/>
                                        </p:tgtEl>
                                        <p:attrNameLst>
                                          <p:attrName>style.visibility</p:attrName>
                                        </p:attrNameLst>
                                      </p:cBhvr>
                                      <p:to>
                                        <p:strVal val="visible"/>
                                      </p:to>
                                    </p:set>
                                    <p:animEffect transition="in" filter="fade">
                                      <p:cBhvr>
                                        <p:cTn id="12" dur="500"/>
                                        <p:tgtEl>
                                          <p:spTgt spid="7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0"/>
                                        </p:tgtEl>
                                        <p:attrNameLst>
                                          <p:attrName>style.visibility</p:attrName>
                                        </p:attrNameLst>
                                      </p:cBhvr>
                                      <p:to>
                                        <p:strVal val="visible"/>
                                      </p:to>
                                    </p:set>
                                    <p:animEffect transition="in" filter="fade">
                                      <p:cBhvr>
                                        <p:cTn id="17" dur="500"/>
                                        <p:tgtEl>
                                          <p:spTgt spid="10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5"/>
                                        </p:tgtEl>
                                        <p:attrNameLst>
                                          <p:attrName>style.visibility</p:attrName>
                                        </p:attrNameLst>
                                      </p:cBhvr>
                                      <p:to>
                                        <p:strVal val="visible"/>
                                      </p:to>
                                    </p:set>
                                    <p:animEffect transition="in" filter="fade">
                                      <p:cBhvr>
                                        <p:cTn id="22" dur="500"/>
                                        <p:tgtEl>
                                          <p:spTgt spid="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itle 2"/>
          <p:cNvSpPr txBox="1">
            <a:spLocks/>
          </p:cNvSpPr>
          <p:nvPr/>
        </p:nvSpPr>
        <p:spPr>
          <a:xfrm>
            <a:off x="831849" y="466344"/>
            <a:ext cx="8779983" cy="122434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500" b="1" kern="1200" baseline="0">
                <a:solidFill>
                  <a:schemeClr val="bg1"/>
                </a:solidFill>
                <a:latin typeface="Roboto" charset="0"/>
                <a:ea typeface="Roboto" charset="0"/>
                <a:cs typeface="Roboto" charset="0"/>
              </a:defRPr>
            </a:lvl1pPr>
          </a:lstStyle>
          <a:p>
            <a:endParaRPr lang="en-US" sz="3200" dirty="0"/>
          </a:p>
        </p:txBody>
      </p:sp>
      <p:grpSp>
        <p:nvGrpSpPr>
          <p:cNvPr id="39" name="Group 38"/>
          <p:cNvGrpSpPr/>
          <p:nvPr/>
        </p:nvGrpSpPr>
        <p:grpSpPr>
          <a:xfrm>
            <a:off x="4359640" y="3721365"/>
            <a:ext cx="3215843" cy="1623398"/>
            <a:chOff x="4359640" y="3721365"/>
            <a:chExt cx="3215843" cy="1623398"/>
          </a:xfrm>
        </p:grpSpPr>
        <p:sp>
          <p:nvSpPr>
            <p:cNvPr id="40" name="Rounded Rectangle 39"/>
            <p:cNvSpPr/>
            <p:nvPr/>
          </p:nvSpPr>
          <p:spPr>
            <a:xfrm rot="5400000">
              <a:off x="5155863" y="2925142"/>
              <a:ext cx="1623398" cy="3215843"/>
            </a:xfrm>
            <a:prstGeom prst="roundRect">
              <a:avLst>
                <a:gd name="adj" fmla="val 556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41" name="TextBox 40">
              <a:extLst>
                <a:ext uri="{FF2B5EF4-FFF2-40B4-BE49-F238E27FC236}">
                  <a16:creationId xmlns:a16="http://schemas.microsoft.com/office/drawing/2014/main" id="{C972831A-A13D-3247-B0C4-98C03D55F011}"/>
                </a:ext>
              </a:extLst>
            </p:cNvPr>
            <p:cNvSpPr txBox="1"/>
            <p:nvPr/>
          </p:nvSpPr>
          <p:spPr>
            <a:xfrm>
              <a:off x="4610660" y="4585552"/>
              <a:ext cx="2713803" cy="461665"/>
            </a:xfrm>
            <a:prstGeom prst="rect">
              <a:avLst/>
            </a:prstGeom>
            <a:noFill/>
          </p:spPr>
          <p:txBody>
            <a:bodyPr wrap="square" lIns="0" rtlCol="0">
              <a:spAutoFit/>
            </a:bodyPr>
            <a:lstStyle/>
            <a:p>
              <a:pPr algn="ctr"/>
              <a:r>
                <a:rPr lang="en-US" sz="1200" dirty="0">
                  <a:solidFill>
                    <a:srgbClr val="9FAEBD"/>
                  </a:solidFill>
                  <a:latin typeface="Roboto" panose="02000000000000000000" pitchFamily="2" charset="0"/>
                  <a:ea typeface="Roboto" panose="02000000000000000000" pitchFamily="2" charset="0"/>
                </a:rPr>
                <a:t>Accounting</a:t>
              </a:r>
              <a:br>
                <a:rPr lang="en-US" sz="1200" dirty="0"/>
              </a:br>
              <a:r>
                <a:rPr lang="en-US" sz="1200" dirty="0">
                  <a:solidFill>
                    <a:srgbClr val="9FAEBD"/>
                  </a:solidFill>
                  <a:latin typeface="Roboto" panose="02000000000000000000" pitchFamily="2" charset="0"/>
                  <a:ea typeface="Roboto" panose="02000000000000000000" pitchFamily="2" charset="0"/>
                </a:rPr>
                <a:t>Systems</a:t>
              </a:r>
            </a:p>
          </p:txBody>
        </p:sp>
        <p:pic>
          <p:nvPicPr>
            <p:cNvPr id="43" name="Picture 4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757658" y="3948004"/>
              <a:ext cx="401730" cy="507146"/>
            </a:xfrm>
            <a:prstGeom prst="rect">
              <a:avLst/>
            </a:prstGeom>
          </p:spPr>
        </p:pic>
      </p:grpSp>
      <p:grpSp>
        <p:nvGrpSpPr>
          <p:cNvPr id="44" name="Group 43"/>
          <p:cNvGrpSpPr/>
          <p:nvPr/>
        </p:nvGrpSpPr>
        <p:grpSpPr>
          <a:xfrm>
            <a:off x="959155" y="1916996"/>
            <a:ext cx="3215843" cy="1623398"/>
            <a:chOff x="959155" y="1916996"/>
            <a:chExt cx="3215843" cy="1623398"/>
          </a:xfrm>
        </p:grpSpPr>
        <p:sp>
          <p:nvSpPr>
            <p:cNvPr id="45" name="Rounded Rectangle 44"/>
            <p:cNvSpPr/>
            <p:nvPr/>
          </p:nvSpPr>
          <p:spPr>
            <a:xfrm rot="5400000">
              <a:off x="1755378" y="1120773"/>
              <a:ext cx="1623398" cy="3215843"/>
            </a:xfrm>
            <a:prstGeom prst="roundRect">
              <a:avLst>
                <a:gd name="adj" fmla="val 556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48" name="TextBox 47">
              <a:extLst>
                <a:ext uri="{FF2B5EF4-FFF2-40B4-BE49-F238E27FC236}">
                  <a16:creationId xmlns:a16="http://schemas.microsoft.com/office/drawing/2014/main" id="{C972831A-A13D-3247-B0C4-98C03D55F011}"/>
                </a:ext>
              </a:extLst>
            </p:cNvPr>
            <p:cNvSpPr txBox="1"/>
            <p:nvPr/>
          </p:nvSpPr>
          <p:spPr>
            <a:xfrm>
              <a:off x="1199214" y="2815414"/>
              <a:ext cx="2725496" cy="461665"/>
            </a:xfrm>
            <a:prstGeom prst="rect">
              <a:avLst/>
            </a:prstGeom>
            <a:noFill/>
          </p:spPr>
          <p:txBody>
            <a:bodyPr wrap="square" lIns="0" rtlCol="0">
              <a:spAutoFit/>
            </a:bodyPr>
            <a:lstStyle/>
            <a:p>
              <a:pPr algn="ctr"/>
              <a:r>
                <a:rPr lang="en-AU" sz="1200" dirty="0">
                  <a:solidFill>
                    <a:srgbClr val="9FAEBD"/>
                  </a:solidFill>
                  <a:latin typeface="Roboto" panose="02000000000000000000" pitchFamily="2" charset="0"/>
                  <a:ea typeface="Roboto" panose="02000000000000000000" pitchFamily="2" charset="0"/>
                </a:rPr>
                <a:t>Document management</a:t>
              </a:r>
              <a:br>
                <a:rPr lang="en-AU" sz="1200" dirty="0">
                  <a:solidFill>
                    <a:srgbClr val="9FAEBD"/>
                  </a:solidFill>
                  <a:latin typeface="Roboto" panose="02000000000000000000" pitchFamily="2" charset="0"/>
                  <a:ea typeface="Roboto" panose="02000000000000000000" pitchFamily="2" charset="0"/>
                </a:rPr>
              </a:br>
              <a:r>
                <a:rPr lang="en-AU" sz="1200" dirty="0">
                  <a:solidFill>
                    <a:srgbClr val="9FAEBD"/>
                  </a:solidFill>
                  <a:latin typeface="Roboto" panose="02000000000000000000" pitchFamily="2" charset="0"/>
                  <a:ea typeface="Roboto" panose="02000000000000000000" pitchFamily="2" charset="0"/>
                </a:rPr>
                <a:t>systems</a:t>
              </a:r>
              <a:endParaRPr lang="en-US" sz="1200" dirty="0">
                <a:solidFill>
                  <a:srgbClr val="9FAEBD"/>
                </a:solidFill>
                <a:latin typeface="Roboto" panose="02000000000000000000" pitchFamily="2" charset="0"/>
                <a:ea typeface="Roboto" panose="02000000000000000000" pitchFamily="2" charset="0"/>
              </a:endParaRPr>
            </a:p>
          </p:txBody>
        </p:sp>
        <p:pic>
          <p:nvPicPr>
            <p:cNvPr id="49" name="Picture 48"/>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278164" y="2143810"/>
              <a:ext cx="567596" cy="534054"/>
            </a:xfrm>
            <a:prstGeom prst="rect">
              <a:avLst/>
            </a:prstGeom>
          </p:spPr>
        </p:pic>
      </p:grpSp>
      <p:grpSp>
        <p:nvGrpSpPr>
          <p:cNvPr id="50" name="Group 49"/>
          <p:cNvGrpSpPr/>
          <p:nvPr/>
        </p:nvGrpSpPr>
        <p:grpSpPr>
          <a:xfrm>
            <a:off x="959155" y="3721365"/>
            <a:ext cx="3215844" cy="1623398"/>
            <a:chOff x="959155" y="3721365"/>
            <a:chExt cx="3215844" cy="1623398"/>
          </a:xfrm>
        </p:grpSpPr>
        <p:sp>
          <p:nvSpPr>
            <p:cNvPr id="52" name="Rounded Rectangle 51"/>
            <p:cNvSpPr/>
            <p:nvPr/>
          </p:nvSpPr>
          <p:spPr>
            <a:xfrm rot="5400000">
              <a:off x="1755378" y="2925142"/>
              <a:ext cx="1623398" cy="3215844"/>
            </a:xfrm>
            <a:prstGeom prst="roundRect">
              <a:avLst>
                <a:gd name="adj" fmla="val 556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64" name="TextBox 63">
              <a:extLst>
                <a:ext uri="{FF2B5EF4-FFF2-40B4-BE49-F238E27FC236}">
                  <a16:creationId xmlns:a16="http://schemas.microsoft.com/office/drawing/2014/main" id="{C972831A-A13D-3247-B0C4-98C03D55F011}"/>
                </a:ext>
              </a:extLst>
            </p:cNvPr>
            <p:cNvSpPr txBox="1"/>
            <p:nvPr/>
          </p:nvSpPr>
          <p:spPr>
            <a:xfrm>
              <a:off x="1199215" y="4585552"/>
              <a:ext cx="2725496" cy="461665"/>
            </a:xfrm>
            <a:prstGeom prst="rect">
              <a:avLst/>
            </a:prstGeom>
            <a:noFill/>
          </p:spPr>
          <p:txBody>
            <a:bodyPr wrap="square" lIns="0" rtlCol="0">
              <a:spAutoFit/>
            </a:bodyPr>
            <a:lstStyle/>
            <a:p>
              <a:pPr algn="ctr"/>
              <a:r>
                <a:rPr lang="en-US" sz="1200" dirty="0">
                  <a:solidFill>
                    <a:srgbClr val="9FAEBD"/>
                  </a:solidFill>
                  <a:latin typeface="Roboto" panose="02000000000000000000" pitchFamily="2" charset="0"/>
                  <a:ea typeface="Roboto" panose="02000000000000000000" pitchFamily="2" charset="0"/>
                </a:rPr>
                <a:t>Audit</a:t>
              </a:r>
              <a:r>
                <a:rPr lang="en-US" sz="1200" dirty="0"/>
                <a:t> </a:t>
              </a:r>
              <a:r>
                <a:rPr lang="en-US" sz="1200" dirty="0">
                  <a:solidFill>
                    <a:srgbClr val="9FAEBD"/>
                  </a:solidFill>
                  <a:latin typeface="Roboto" panose="02000000000000000000" pitchFamily="2" charset="0"/>
                  <a:ea typeface="Roboto" panose="02000000000000000000" pitchFamily="2" charset="0"/>
                </a:rPr>
                <a:t>and</a:t>
              </a:r>
              <a:r>
                <a:rPr lang="en-US" sz="1200" dirty="0"/>
                <a:t> </a:t>
              </a:r>
              <a:r>
                <a:rPr lang="en-US" sz="1200" dirty="0">
                  <a:solidFill>
                    <a:srgbClr val="9FAEBD"/>
                  </a:solidFill>
                  <a:latin typeface="Roboto" panose="02000000000000000000" pitchFamily="2" charset="0"/>
                  <a:ea typeface="Roboto" panose="02000000000000000000" pitchFamily="2" charset="0"/>
                </a:rPr>
                <a:t>Access</a:t>
              </a:r>
              <a:br>
                <a:rPr lang="en-US" sz="1200" dirty="0"/>
              </a:br>
              <a:r>
                <a:rPr lang="en-US" sz="1200" dirty="0">
                  <a:solidFill>
                    <a:srgbClr val="9FAEBD"/>
                  </a:solidFill>
                  <a:latin typeface="Roboto" panose="02000000000000000000" pitchFamily="2" charset="0"/>
                  <a:ea typeface="Roboto" panose="02000000000000000000" pitchFamily="2" charset="0"/>
                </a:rPr>
                <a:t>Control</a:t>
              </a:r>
              <a:r>
                <a:rPr lang="en-US" sz="1200" dirty="0"/>
                <a:t> </a:t>
              </a:r>
              <a:r>
                <a:rPr lang="en-US" sz="1200" dirty="0">
                  <a:solidFill>
                    <a:srgbClr val="9FAEBD"/>
                  </a:solidFill>
                  <a:latin typeface="Roboto" panose="02000000000000000000" pitchFamily="2" charset="0"/>
                  <a:ea typeface="Roboto" panose="02000000000000000000" pitchFamily="2" charset="0"/>
                </a:rPr>
                <a:t>Systems</a:t>
              </a:r>
            </a:p>
          </p:txBody>
        </p:sp>
        <p:pic>
          <p:nvPicPr>
            <p:cNvPr id="65" name="Picture 64"/>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316311" y="3949527"/>
              <a:ext cx="491302" cy="491302"/>
            </a:xfrm>
            <a:prstGeom prst="rect">
              <a:avLst/>
            </a:prstGeom>
          </p:spPr>
        </p:pic>
      </p:grpSp>
      <p:grpSp>
        <p:nvGrpSpPr>
          <p:cNvPr id="66" name="Group 65"/>
          <p:cNvGrpSpPr/>
          <p:nvPr/>
        </p:nvGrpSpPr>
        <p:grpSpPr>
          <a:xfrm>
            <a:off x="4359640" y="1916994"/>
            <a:ext cx="3215843" cy="1623398"/>
            <a:chOff x="4359640" y="1916994"/>
            <a:chExt cx="3215843" cy="1623398"/>
          </a:xfrm>
        </p:grpSpPr>
        <p:sp>
          <p:nvSpPr>
            <p:cNvPr id="67" name="Rounded Rectangle 66"/>
            <p:cNvSpPr/>
            <p:nvPr/>
          </p:nvSpPr>
          <p:spPr>
            <a:xfrm rot="5400000">
              <a:off x="5155863" y="1120771"/>
              <a:ext cx="1623398" cy="3215843"/>
            </a:xfrm>
            <a:prstGeom prst="roundRect">
              <a:avLst>
                <a:gd name="adj" fmla="val 556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68" name="TextBox 67">
              <a:extLst>
                <a:ext uri="{FF2B5EF4-FFF2-40B4-BE49-F238E27FC236}">
                  <a16:creationId xmlns:a16="http://schemas.microsoft.com/office/drawing/2014/main" id="{C972831A-A13D-3247-B0C4-98C03D55F011}"/>
                </a:ext>
              </a:extLst>
            </p:cNvPr>
            <p:cNvSpPr txBox="1"/>
            <p:nvPr/>
          </p:nvSpPr>
          <p:spPr>
            <a:xfrm>
              <a:off x="4601622" y="2810549"/>
              <a:ext cx="2713803" cy="461665"/>
            </a:xfrm>
            <a:prstGeom prst="rect">
              <a:avLst/>
            </a:prstGeom>
            <a:noFill/>
          </p:spPr>
          <p:txBody>
            <a:bodyPr wrap="square" lIns="0" rtlCol="0">
              <a:spAutoFit/>
            </a:bodyPr>
            <a:lstStyle/>
            <a:p>
              <a:pPr algn="ctr"/>
              <a:r>
                <a:rPr lang="en-AU" sz="1200" dirty="0">
                  <a:solidFill>
                    <a:srgbClr val="9FAEBD"/>
                  </a:solidFill>
                  <a:latin typeface="Roboto" panose="02000000000000000000" pitchFamily="2" charset="0"/>
                  <a:ea typeface="Roboto" panose="02000000000000000000" pitchFamily="2" charset="0"/>
                </a:rPr>
                <a:t>Legal record</a:t>
              </a:r>
              <a:br>
                <a:rPr lang="en-AU" sz="1200" dirty="0">
                  <a:solidFill>
                    <a:srgbClr val="9FAEBD"/>
                  </a:solidFill>
                  <a:latin typeface="Roboto" panose="02000000000000000000" pitchFamily="2" charset="0"/>
                  <a:ea typeface="Roboto" panose="02000000000000000000" pitchFamily="2" charset="0"/>
                </a:rPr>
              </a:br>
              <a:r>
                <a:rPr lang="en-AU" sz="1200" dirty="0">
                  <a:solidFill>
                    <a:srgbClr val="9FAEBD"/>
                  </a:solidFill>
                  <a:latin typeface="Roboto" panose="02000000000000000000" pitchFamily="2" charset="0"/>
                  <a:ea typeface="Roboto" panose="02000000000000000000" pitchFamily="2" charset="0"/>
                </a:rPr>
                <a:t>keeping</a:t>
              </a:r>
              <a:endParaRPr lang="en-US" sz="1200" dirty="0">
                <a:solidFill>
                  <a:srgbClr val="9FAEBD"/>
                </a:solidFill>
                <a:latin typeface="Roboto" panose="02000000000000000000" pitchFamily="2" charset="0"/>
                <a:ea typeface="Roboto" panose="02000000000000000000" pitchFamily="2" charset="0"/>
              </a:endParaRPr>
            </a:p>
          </p:txBody>
        </p:sp>
        <p:pic>
          <p:nvPicPr>
            <p:cNvPr id="69" name="Picture 68"/>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733029" y="2158526"/>
              <a:ext cx="573324" cy="489489"/>
            </a:xfrm>
            <a:prstGeom prst="rect">
              <a:avLst/>
            </a:prstGeom>
          </p:spPr>
        </p:pic>
      </p:grpSp>
      <p:grpSp>
        <p:nvGrpSpPr>
          <p:cNvPr id="70" name="Group 69"/>
          <p:cNvGrpSpPr/>
          <p:nvPr/>
        </p:nvGrpSpPr>
        <p:grpSpPr>
          <a:xfrm>
            <a:off x="7760125" y="3721365"/>
            <a:ext cx="3215844" cy="1623398"/>
            <a:chOff x="7760125" y="3721365"/>
            <a:chExt cx="3215844" cy="1623398"/>
          </a:xfrm>
        </p:grpSpPr>
        <p:sp>
          <p:nvSpPr>
            <p:cNvPr id="71" name="Rounded Rectangle 70"/>
            <p:cNvSpPr/>
            <p:nvPr/>
          </p:nvSpPr>
          <p:spPr>
            <a:xfrm rot="5400000">
              <a:off x="8556348" y="2925142"/>
              <a:ext cx="1623398" cy="3215844"/>
            </a:xfrm>
            <a:prstGeom prst="roundRect">
              <a:avLst>
                <a:gd name="adj" fmla="val 556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72" name="TextBox 71">
              <a:extLst>
                <a:ext uri="{FF2B5EF4-FFF2-40B4-BE49-F238E27FC236}">
                  <a16:creationId xmlns:a16="http://schemas.microsoft.com/office/drawing/2014/main" id="{C972831A-A13D-3247-B0C4-98C03D55F011}"/>
                </a:ext>
              </a:extLst>
            </p:cNvPr>
            <p:cNvSpPr txBox="1"/>
            <p:nvPr/>
          </p:nvSpPr>
          <p:spPr>
            <a:xfrm>
              <a:off x="8004974" y="4585552"/>
              <a:ext cx="2698230" cy="461665"/>
            </a:xfrm>
            <a:prstGeom prst="rect">
              <a:avLst/>
            </a:prstGeom>
            <a:noFill/>
          </p:spPr>
          <p:txBody>
            <a:bodyPr wrap="square" lIns="0" rtlCol="0">
              <a:spAutoFit/>
            </a:bodyPr>
            <a:lstStyle/>
            <a:p>
              <a:pPr algn="ctr"/>
              <a:r>
                <a:rPr lang="en-US" sz="1200" dirty="0">
                  <a:solidFill>
                    <a:srgbClr val="9FAEBD"/>
                  </a:solidFill>
                  <a:latin typeface="Roboto" panose="02000000000000000000" pitchFamily="2" charset="0"/>
                  <a:ea typeface="Roboto" panose="02000000000000000000" pitchFamily="2" charset="0"/>
                </a:rPr>
                <a:t>Government and Regulatory Applications</a:t>
              </a:r>
            </a:p>
          </p:txBody>
        </p:sp>
        <p:pic>
          <p:nvPicPr>
            <p:cNvPr id="73" name="Picture 72"/>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9149999" y="3898526"/>
              <a:ext cx="439540" cy="534577"/>
            </a:xfrm>
            <a:prstGeom prst="rect">
              <a:avLst/>
            </a:prstGeom>
          </p:spPr>
        </p:pic>
      </p:grpSp>
      <p:grpSp>
        <p:nvGrpSpPr>
          <p:cNvPr id="74" name="Group 73"/>
          <p:cNvGrpSpPr/>
          <p:nvPr/>
        </p:nvGrpSpPr>
        <p:grpSpPr>
          <a:xfrm>
            <a:off x="7760125" y="1906795"/>
            <a:ext cx="3215843" cy="1623398"/>
            <a:chOff x="7760125" y="1906795"/>
            <a:chExt cx="3215843" cy="1623398"/>
          </a:xfrm>
        </p:grpSpPr>
        <p:sp>
          <p:nvSpPr>
            <p:cNvPr id="75" name="Rounded Rectangle 74"/>
            <p:cNvSpPr/>
            <p:nvPr/>
          </p:nvSpPr>
          <p:spPr>
            <a:xfrm rot="5400000">
              <a:off x="8556348" y="1110572"/>
              <a:ext cx="1623398" cy="3215843"/>
            </a:xfrm>
            <a:prstGeom prst="roundRect">
              <a:avLst>
                <a:gd name="adj" fmla="val 556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76" name="TextBox 75">
              <a:extLst>
                <a:ext uri="{FF2B5EF4-FFF2-40B4-BE49-F238E27FC236}">
                  <a16:creationId xmlns:a16="http://schemas.microsoft.com/office/drawing/2014/main" id="{C972831A-A13D-3247-B0C4-98C03D55F011}"/>
                </a:ext>
              </a:extLst>
            </p:cNvPr>
            <p:cNvSpPr txBox="1"/>
            <p:nvPr/>
          </p:nvSpPr>
          <p:spPr>
            <a:xfrm>
              <a:off x="8004973" y="2815414"/>
              <a:ext cx="2698230" cy="461665"/>
            </a:xfrm>
            <a:prstGeom prst="rect">
              <a:avLst/>
            </a:prstGeom>
            <a:noFill/>
          </p:spPr>
          <p:txBody>
            <a:bodyPr wrap="square" lIns="0" rtlCol="0">
              <a:spAutoFit/>
            </a:bodyPr>
            <a:lstStyle/>
            <a:p>
              <a:pPr algn="ctr"/>
              <a:r>
                <a:rPr lang="en-US" sz="1200" dirty="0">
                  <a:solidFill>
                    <a:srgbClr val="9FAEBD"/>
                  </a:solidFill>
                  <a:latin typeface="Roboto" panose="02000000000000000000" pitchFamily="2" charset="0"/>
                  <a:ea typeface="Roboto" panose="02000000000000000000" pitchFamily="2" charset="0"/>
                </a:rPr>
                <a:t>Intellectual Property and</a:t>
              </a:r>
              <a:br>
                <a:rPr lang="en-US" sz="1200" dirty="0">
                  <a:solidFill>
                    <a:srgbClr val="9FAEBD"/>
                  </a:solidFill>
                  <a:latin typeface="Roboto" panose="02000000000000000000" pitchFamily="2" charset="0"/>
                  <a:ea typeface="Roboto" panose="02000000000000000000" pitchFamily="2" charset="0"/>
                </a:rPr>
              </a:br>
              <a:r>
                <a:rPr lang="en-US" sz="1200" dirty="0">
                  <a:solidFill>
                    <a:srgbClr val="9FAEBD"/>
                  </a:solidFill>
                  <a:latin typeface="Roboto" panose="02000000000000000000" pitchFamily="2" charset="0"/>
                  <a:ea typeface="Roboto" panose="02000000000000000000" pitchFamily="2" charset="0"/>
                </a:rPr>
                <a:t>Media Management Solutions</a:t>
              </a:r>
            </a:p>
          </p:txBody>
        </p:sp>
        <p:pic>
          <p:nvPicPr>
            <p:cNvPr id="77" name="Picture 76"/>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9134090" y="2183739"/>
              <a:ext cx="467914" cy="443287"/>
            </a:xfrm>
            <a:prstGeom prst="rect">
              <a:avLst/>
            </a:prstGeom>
          </p:spPr>
        </p:pic>
      </p:grpSp>
      <p:sp>
        <p:nvSpPr>
          <p:cNvPr id="2" name="Title 1">
            <a:extLst>
              <a:ext uri="{FF2B5EF4-FFF2-40B4-BE49-F238E27FC236}">
                <a16:creationId xmlns:a16="http://schemas.microsoft.com/office/drawing/2014/main" id="{9FADB157-0B13-2546-BC07-20C6BF655576}"/>
              </a:ext>
            </a:extLst>
          </p:cNvPr>
          <p:cNvSpPr>
            <a:spLocks noGrp="1"/>
          </p:cNvSpPr>
          <p:nvPr>
            <p:ph type="title" idx="4294967295"/>
          </p:nvPr>
        </p:nvSpPr>
        <p:spPr/>
        <p:txBody>
          <a:bodyPr/>
          <a:lstStyle/>
          <a:p>
            <a:pPr rtl="0" eaLnBrk="1" latinLnBrk="0" hangingPunct="1"/>
            <a:r>
              <a:rPr lang="en-AU" sz="3200" kern="1200" dirty="0">
                <a:effectLst/>
                <a:latin typeface="Calibri" panose="020F0502020204030204" pitchFamily="34" charset="0"/>
                <a:ea typeface="+mn-ea"/>
                <a:cs typeface="+mn-cs"/>
              </a:rPr>
              <a:t>Applications that would benefit from ProvenDB</a:t>
            </a:r>
            <a:endParaRPr lang="en-AU" dirty="0">
              <a:effectLst/>
            </a:endParaRPr>
          </a:p>
        </p:txBody>
      </p:sp>
    </p:spTree>
    <p:extLst>
      <p:ext uri="{BB962C8B-B14F-4D97-AF65-F5344CB8AC3E}">
        <p14:creationId xmlns:p14="http://schemas.microsoft.com/office/powerpoint/2010/main" val="618408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500"/>
                                        <p:tgtEl>
                                          <p:spTgt spid="4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6"/>
                                        </p:tgtEl>
                                        <p:attrNameLst>
                                          <p:attrName>style.visibility</p:attrName>
                                        </p:attrNameLst>
                                      </p:cBhvr>
                                      <p:to>
                                        <p:strVal val="visible"/>
                                      </p:to>
                                    </p:set>
                                    <p:animEffect transition="in" filter="fade">
                                      <p:cBhvr>
                                        <p:cTn id="12" dur="500"/>
                                        <p:tgtEl>
                                          <p:spTgt spid="6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4"/>
                                        </p:tgtEl>
                                        <p:attrNameLst>
                                          <p:attrName>style.visibility</p:attrName>
                                        </p:attrNameLst>
                                      </p:cBhvr>
                                      <p:to>
                                        <p:strVal val="visible"/>
                                      </p:to>
                                    </p:set>
                                    <p:animEffect transition="in" filter="fade">
                                      <p:cBhvr>
                                        <p:cTn id="17" dur="500"/>
                                        <p:tgtEl>
                                          <p:spTgt spid="7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0"/>
                                        </p:tgtEl>
                                        <p:attrNameLst>
                                          <p:attrName>style.visibility</p:attrName>
                                        </p:attrNameLst>
                                      </p:cBhvr>
                                      <p:to>
                                        <p:strVal val="visible"/>
                                      </p:to>
                                    </p:set>
                                    <p:animEffect transition="in" filter="fade">
                                      <p:cBhvr>
                                        <p:cTn id="22" dur="500"/>
                                        <p:tgtEl>
                                          <p:spTgt spid="5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9"/>
                                        </p:tgtEl>
                                        <p:attrNameLst>
                                          <p:attrName>style.visibility</p:attrName>
                                        </p:attrNameLst>
                                      </p:cBhvr>
                                      <p:to>
                                        <p:strVal val="visible"/>
                                      </p:to>
                                    </p:set>
                                    <p:animEffect transition="in" filter="fade">
                                      <p:cBhvr>
                                        <p:cTn id="27" dur="500"/>
                                        <p:tgtEl>
                                          <p:spTgt spid="3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0"/>
                                        </p:tgtEl>
                                        <p:attrNameLst>
                                          <p:attrName>style.visibility</p:attrName>
                                        </p:attrNameLst>
                                      </p:cBhvr>
                                      <p:to>
                                        <p:strVal val="visible"/>
                                      </p:to>
                                    </p:set>
                                    <p:animEffect transition="in" filter="fade">
                                      <p:cBhvr>
                                        <p:cTn id="32"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2"/>
          <p:cNvSpPr txBox="1">
            <a:spLocks/>
          </p:cNvSpPr>
          <p:nvPr/>
        </p:nvSpPr>
        <p:spPr>
          <a:xfrm>
            <a:off x="1990776" y="2814231"/>
            <a:ext cx="8779983" cy="122434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500" b="1" kern="1200" baseline="0">
                <a:solidFill>
                  <a:schemeClr val="bg1"/>
                </a:solidFill>
                <a:latin typeface="Roboto" charset="0"/>
                <a:ea typeface="Roboto" charset="0"/>
                <a:cs typeface="Roboto" charset="0"/>
              </a:defRPr>
            </a:lvl1pPr>
          </a:lstStyle>
          <a:p>
            <a:endParaRPr lang="en-US" sz="4000" dirty="0"/>
          </a:p>
        </p:txBody>
      </p:sp>
      <p:sp>
        <p:nvSpPr>
          <p:cNvPr id="2" name="Title 1">
            <a:extLst>
              <a:ext uri="{FF2B5EF4-FFF2-40B4-BE49-F238E27FC236}">
                <a16:creationId xmlns:a16="http://schemas.microsoft.com/office/drawing/2014/main" id="{F5BEE363-86AA-B146-A9A1-F9AFBBFA0804}"/>
              </a:ext>
            </a:extLst>
          </p:cNvPr>
          <p:cNvSpPr>
            <a:spLocks noGrp="1"/>
          </p:cNvSpPr>
          <p:nvPr>
            <p:ph type="title"/>
          </p:nvPr>
        </p:nvSpPr>
        <p:spPr>
          <a:xfrm>
            <a:off x="939519" y="3250557"/>
            <a:ext cx="10515600" cy="660926"/>
          </a:xfrm>
        </p:spPr>
        <p:txBody>
          <a:bodyPr>
            <a:normAutofit fontScale="90000"/>
          </a:bodyPr>
          <a:lstStyle/>
          <a:p>
            <a:r>
              <a:rPr lang="en-AU" sz="3600" dirty="0"/>
              <a:t>How does ProvenDB work?</a:t>
            </a:r>
            <a:br>
              <a:rPr lang="en-US" sz="3600" dirty="0"/>
            </a:br>
            <a:endParaRPr lang="en-US" dirty="0"/>
          </a:p>
        </p:txBody>
      </p:sp>
    </p:spTree>
    <p:extLst>
      <p:ext uri="{BB962C8B-B14F-4D97-AF65-F5344CB8AC3E}">
        <p14:creationId xmlns:p14="http://schemas.microsoft.com/office/powerpoint/2010/main" val="3717643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385359" y="493970"/>
            <a:ext cx="4314809" cy="2545737"/>
          </a:xfrm>
          <a:prstGeom prst="rect">
            <a:avLst/>
          </a:prstGeom>
        </p:spPr>
      </p:pic>
      <p:grpSp>
        <p:nvGrpSpPr>
          <p:cNvPr id="45" name="Group 44"/>
          <p:cNvGrpSpPr/>
          <p:nvPr/>
        </p:nvGrpSpPr>
        <p:grpSpPr>
          <a:xfrm>
            <a:off x="926495" y="2512602"/>
            <a:ext cx="3295187" cy="1147382"/>
            <a:chOff x="579709" y="1686389"/>
            <a:chExt cx="3295187" cy="1147382"/>
          </a:xfrm>
        </p:grpSpPr>
        <p:sp>
          <p:nvSpPr>
            <p:cNvPr id="46" name="Content Placeholder 2"/>
            <p:cNvSpPr txBox="1">
              <a:spLocks/>
            </p:cNvSpPr>
            <p:nvPr/>
          </p:nvSpPr>
          <p:spPr>
            <a:xfrm>
              <a:off x="958675" y="1686389"/>
              <a:ext cx="2916221" cy="114738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1200" dirty="0">
                  <a:solidFill>
                    <a:schemeClr val="bg1"/>
                  </a:solidFill>
                  <a:latin typeface="Roboto" charset="0"/>
                  <a:ea typeface="Roboto" charset="0"/>
                  <a:cs typeface="Roboto" charset="0"/>
                </a:rPr>
                <a:t>Transactions to ProvenDB are stored (append-only) in the MongoDB database and hashes of the transactions posted to the Blockchain.</a:t>
              </a:r>
            </a:p>
          </p:txBody>
        </p:sp>
        <p:sp>
          <p:nvSpPr>
            <p:cNvPr id="47" name="Oval 46"/>
            <p:cNvSpPr/>
            <p:nvPr/>
          </p:nvSpPr>
          <p:spPr>
            <a:xfrm>
              <a:off x="579709" y="1686389"/>
              <a:ext cx="325182" cy="3251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Content Placeholder 2"/>
            <p:cNvSpPr txBox="1">
              <a:spLocks/>
            </p:cNvSpPr>
            <p:nvPr/>
          </p:nvSpPr>
          <p:spPr>
            <a:xfrm>
              <a:off x="599080" y="1735875"/>
              <a:ext cx="325181" cy="30509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1200" b="1" dirty="0">
                  <a:solidFill>
                    <a:srgbClr val="1E557B"/>
                  </a:solidFill>
                  <a:latin typeface="Roboto" charset="0"/>
                  <a:ea typeface="Roboto" charset="0"/>
                  <a:cs typeface="Roboto" charset="0"/>
                </a:rPr>
                <a:t>1.</a:t>
              </a:r>
            </a:p>
          </p:txBody>
        </p:sp>
      </p:grpSp>
      <p:grpSp>
        <p:nvGrpSpPr>
          <p:cNvPr id="49" name="Group 48"/>
          <p:cNvGrpSpPr/>
          <p:nvPr/>
        </p:nvGrpSpPr>
        <p:grpSpPr>
          <a:xfrm>
            <a:off x="945866" y="4152467"/>
            <a:ext cx="3295187" cy="825621"/>
            <a:chOff x="579709" y="1686389"/>
            <a:chExt cx="3295187" cy="825621"/>
          </a:xfrm>
        </p:grpSpPr>
        <p:sp>
          <p:nvSpPr>
            <p:cNvPr id="50" name="Content Placeholder 2"/>
            <p:cNvSpPr txBox="1">
              <a:spLocks/>
            </p:cNvSpPr>
            <p:nvPr/>
          </p:nvSpPr>
          <p:spPr>
            <a:xfrm>
              <a:off x="958675" y="1686389"/>
              <a:ext cx="2916221" cy="82562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1200" dirty="0">
                  <a:solidFill>
                    <a:schemeClr val="bg1"/>
                  </a:solidFill>
                  <a:latin typeface="Roboto" charset="0"/>
                  <a:ea typeface="Roboto" charset="0"/>
                  <a:cs typeface="Roboto" charset="0"/>
                </a:rPr>
                <a:t>Each transaction creates a new version within the database. The database user or application can explore older versions and their proofs at any time.</a:t>
              </a:r>
            </a:p>
          </p:txBody>
        </p:sp>
        <p:sp>
          <p:nvSpPr>
            <p:cNvPr id="51" name="Oval 50"/>
            <p:cNvSpPr/>
            <p:nvPr/>
          </p:nvSpPr>
          <p:spPr>
            <a:xfrm>
              <a:off x="579709" y="1686389"/>
              <a:ext cx="325182" cy="3251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Content Placeholder 2"/>
            <p:cNvSpPr txBox="1">
              <a:spLocks/>
            </p:cNvSpPr>
            <p:nvPr/>
          </p:nvSpPr>
          <p:spPr>
            <a:xfrm>
              <a:off x="599080" y="1735875"/>
              <a:ext cx="325181" cy="30509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1200" b="1" dirty="0">
                  <a:solidFill>
                    <a:srgbClr val="1E557B"/>
                  </a:solidFill>
                  <a:latin typeface="Roboto" charset="0"/>
                  <a:ea typeface="Roboto" charset="0"/>
                  <a:cs typeface="Roboto" charset="0"/>
                </a:rPr>
                <a:t>2.</a:t>
              </a:r>
            </a:p>
          </p:txBody>
        </p:sp>
      </p:grpSp>
      <p:grpSp>
        <p:nvGrpSpPr>
          <p:cNvPr id="74" name="Group 73"/>
          <p:cNvGrpSpPr/>
          <p:nvPr/>
        </p:nvGrpSpPr>
        <p:grpSpPr>
          <a:xfrm>
            <a:off x="5642368" y="4978088"/>
            <a:ext cx="3295187" cy="1029966"/>
            <a:chOff x="579709" y="1686389"/>
            <a:chExt cx="3295187" cy="1029966"/>
          </a:xfrm>
        </p:grpSpPr>
        <p:sp>
          <p:nvSpPr>
            <p:cNvPr id="75" name="Content Placeholder 2"/>
            <p:cNvSpPr txBox="1">
              <a:spLocks/>
            </p:cNvSpPr>
            <p:nvPr/>
          </p:nvSpPr>
          <p:spPr>
            <a:xfrm>
              <a:off x="958675" y="1686389"/>
              <a:ext cx="2916221" cy="102996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1200" dirty="0">
                  <a:solidFill>
                    <a:schemeClr val="bg1"/>
                  </a:solidFill>
                  <a:latin typeface="Roboto" charset="0"/>
                  <a:ea typeface="Roboto" charset="0"/>
                  <a:cs typeface="Roboto" charset="0"/>
                </a:rPr>
                <a:t>The database user requests a proof be placed on the Blockchain for a specific version. This version can be used to prove the timestamp of the entire version or any document in that version.</a:t>
              </a:r>
            </a:p>
          </p:txBody>
        </p:sp>
        <p:sp>
          <p:nvSpPr>
            <p:cNvPr id="76" name="Oval 75"/>
            <p:cNvSpPr/>
            <p:nvPr/>
          </p:nvSpPr>
          <p:spPr>
            <a:xfrm>
              <a:off x="579709" y="1686389"/>
              <a:ext cx="325182" cy="3251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Content Placeholder 2"/>
            <p:cNvSpPr txBox="1">
              <a:spLocks/>
            </p:cNvSpPr>
            <p:nvPr/>
          </p:nvSpPr>
          <p:spPr>
            <a:xfrm>
              <a:off x="599080" y="1735875"/>
              <a:ext cx="325181" cy="30509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1200" b="1" dirty="0">
                  <a:solidFill>
                    <a:srgbClr val="1E557B"/>
                  </a:solidFill>
                  <a:latin typeface="Roboto" charset="0"/>
                  <a:ea typeface="Roboto" charset="0"/>
                  <a:cs typeface="Roboto" charset="0"/>
                </a:rPr>
                <a:t>3.</a:t>
              </a:r>
            </a:p>
          </p:txBody>
        </p:sp>
      </p:grpSp>
      <p:sp>
        <p:nvSpPr>
          <p:cNvPr id="89" name="Title 1"/>
          <p:cNvSpPr>
            <a:spLocks noGrp="1"/>
          </p:cNvSpPr>
          <p:nvPr>
            <p:ph type="title" idx="4294967295"/>
          </p:nvPr>
        </p:nvSpPr>
        <p:spPr>
          <a:xfrm>
            <a:off x="899918" y="803275"/>
            <a:ext cx="4533900" cy="1319213"/>
          </a:xfrm>
        </p:spPr>
        <p:txBody>
          <a:bodyPr>
            <a:normAutofit/>
          </a:bodyPr>
          <a:lstStyle/>
          <a:p>
            <a:r>
              <a:rPr lang="en-US" sz="3200" b="1" dirty="0">
                <a:solidFill>
                  <a:schemeClr val="bg1"/>
                </a:solidFill>
                <a:latin typeface="Roboto" charset="0"/>
                <a:ea typeface="Roboto" charset="0"/>
                <a:cs typeface="Roboto" charset="0"/>
              </a:rPr>
              <a:t>How ProvenDB Works</a:t>
            </a:r>
          </a:p>
        </p:txBody>
      </p:sp>
      <p:grpSp>
        <p:nvGrpSpPr>
          <p:cNvPr id="22" name="Group 21"/>
          <p:cNvGrpSpPr/>
          <p:nvPr/>
        </p:nvGrpSpPr>
        <p:grpSpPr>
          <a:xfrm>
            <a:off x="10274072" y="2672748"/>
            <a:ext cx="1051986" cy="1702537"/>
            <a:chOff x="10273609" y="2448135"/>
            <a:chExt cx="1051986" cy="1702537"/>
          </a:xfrm>
        </p:grpSpPr>
        <p:sp>
          <p:nvSpPr>
            <p:cNvPr id="90" name="Content Placeholder 2"/>
            <p:cNvSpPr txBox="1">
              <a:spLocks/>
            </p:cNvSpPr>
            <p:nvPr/>
          </p:nvSpPr>
          <p:spPr>
            <a:xfrm>
              <a:off x="10273609" y="3918333"/>
              <a:ext cx="1051986" cy="23233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None/>
              </a:pPr>
              <a:r>
                <a:rPr lang="en-US" sz="1000" i="1" dirty="0">
                  <a:solidFill>
                    <a:schemeClr val="bg1">
                      <a:alpha val="80000"/>
                    </a:schemeClr>
                  </a:solidFill>
                  <a:latin typeface="Roboto" charset="0"/>
                  <a:ea typeface="Roboto" charset="0"/>
                  <a:cs typeface="Roboto" charset="0"/>
                </a:rPr>
                <a:t>Blockchain</a:t>
              </a:r>
            </a:p>
          </p:txBody>
        </p:sp>
        <p:pic>
          <p:nvPicPr>
            <p:cNvPr id="37" name="Picture 3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288594" y="2448135"/>
              <a:ext cx="1037001" cy="1310769"/>
            </a:xfrm>
            <a:prstGeom prst="rect">
              <a:avLst/>
            </a:prstGeom>
          </p:spPr>
        </p:pic>
      </p:grpSp>
      <p:grpSp>
        <p:nvGrpSpPr>
          <p:cNvPr id="19" name="Group 18"/>
          <p:cNvGrpSpPr/>
          <p:nvPr/>
        </p:nvGrpSpPr>
        <p:grpSpPr>
          <a:xfrm>
            <a:off x="5668100" y="2996851"/>
            <a:ext cx="3117660" cy="1766519"/>
            <a:chOff x="5667637" y="2772238"/>
            <a:chExt cx="3117660" cy="1766519"/>
          </a:xfrm>
        </p:grpSpPr>
        <p:sp>
          <p:nvSpPr>
            <p:cNvPr id="67" name="Content Placeholder 2"/>
            <p:cNvSpPr txBox="1">
              <a:spLocks/>
            </p:cNvSpPr>
            <p:nvPr/>
          </p:nvSpPr>
          <p:spPr>
            <a:xfrm>
              <a:off x="5667637" y="3746185"/>
              <a:ext cx="1051986" cy="23233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None/>
              </a:pPr>
              <a:r>
                <a:rPr lang="en-US" sz="1000" i="1" dirty="0">
                  <a:solidFill>
                    <a:schemeClr val="bg1">
                      <a:alpha val="80000"/>
                    </a:schemeClr>
                  </a:solidFill>
                  <a:latin typeface="Roboto" charset="0"/>
                  <a:ea typeface="Roboto" charset="0"/>
                  <a:cs typeface="Roboto" charset="0"/>
                </a:rPr>
                <a:t>Database User</a:t>
              </a:r>
            </a:p>
          </p:txBody>
        </p:sp>
        <p:pic>
          <p:nvPicPr>
            <p:cNvPr id="12" name="Picture 11"/>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800445" y="2772238"/>
              <a:ext cx="1984852" cy="1766519"/>
            </a:xfrm>
            <a:prstGeom prst="rect">
              <a:avLst/>
            </a:prstGeom>
          </p:spPr>
        </p:pic>
      </p:grpSp>
      <p:pic>
        <p:nvPicPr>
          <p:cNvPr id="13" name="Picture 12"/>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139067" y="1600601"/>
            <a:ext cx="1731117" cy="586849"/>
          </a:xfrm>
          <a:prstGeom prst="rect">
            <a:avLst/>
          </a:prstGeom>
        </p:spPr>
      </p:pic>
      <p:grpSp>
        <p:nvGrpSpPr>
          <p:cNvPr id="21" name="Group 20"/>
          <p:cNvGrpSpPr/>
          <p:nvPr/>
        </p:nvGrpSpPr>
        <p:grpSpPr>
          <a:xfrm>
            <a:off x="8308481" y="1614112"/>
            <a:ext cx="1815800" cy="1024101"/>
            <a:chOff x="8308018" y="1389499"/>
            <a:chExt cx="1815800" cy="1024101"/>
          </a:xfrm>
        </p:grpSpPr>
        <p:sp>
          <p:nvSpPr>
            <p:cNvPr id="87" name="Content Placeholder 2"/>
            <p:cNvSpPr txBox="1">
              <a:spLocks/>
            </p:cNvSpPr>
            <p:nvPr/>
          </p:nvSpPr>
          <p:spPr>
            <a:xfrm>
              <a:off x="9252876" y="1745932"/>
              <a:ext cx="870942" cy="218902"/>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None/>
              </a:pPr>
              <a:r>
                <a:rPr lang="en-US" sz="1000" i="1" dirty="0">
                  <a:solidFill>
                    <a:schemeClr val="bg1">
                      <a:alpha val="80000"/>
                    </a:schemeClr>
                  </a:solidFill>
                  <a:latin typeface="Roboto" charset="0"/>
                  <a:ea typeface="Roboto" charset="0"/>
                  <a:cs typeface="Roboto" charset="0"/>
                </a:rPr>
                <a:t>ProvenDB</a:t>
              </a:r>
            </a:p>
          </p:txBody>
        </p:sp>
        <p:pic>
          <p:nvPicPr>
            <p:cNvPr id="40" name="Picture 39"/>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8308018" y="1389499"/>
              <a:ext cx="925950" cy="1024101"/>
            </a:xfrm>
            <a:prstGeom prst="rect">
              <a:avLst/>
            </a:prstGeom>
          </p:spPr>
        </p:pic>
      </p:grpSp>
      <p:pic>
        <p:nvPicPr>
          <p:cNvPr id="15" name="Picture 14"/>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9104302" y="2581364"/>
            <a:ext cx="1057567" cy="614447"/>
          </a:xfrm>
          <a:prstGeom prst="rect">
            <a:avLst/>
          </a:prstGeom>
        </p:spPr>
      </p:pic>
      <p:pic>
        <p:nvPicPr>
          <p:cNvPr id="16" name="Picture 15"/>
          <p:cNvPicPr>
            <a:picLocks noChangeAspect="1"/>
          </p:cNvPicPr>
          <p:nvPr/>
        </p:nvPicPr>
        <p:blipFill>
          <a:blip r:embed="rId8"/>
          <a:stretch>
            <a:fillRect/>
          </a:stretch>
        </p:blipFill>
        <p:spPr>
          <a:xfrm>
            <a:off x="10298901" y="2397149"/>
            <a:ext cx="739117" cy="597711"/>
          </a:xfrm>
          <a:prstGeom prst="rect">
            <a:avLst/>
          </a:prstGeom>
        </p:spPr>
      </p:pic>
      <p:pic>
        <p:nvPicPr>
          <p:cNvPr id="55" name="Picture 54"/>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7960988" y="2581320"/>
            <a:ext cx="580604" cy="916775"/>
          </a:xfrm>
          <a:prstGeom prst="rect">
            <a:avLst/>
          </a:prstGeom>
        </p:spPr>
      </p:pic>
      <p:pic>
        <p:nvPicPr>
          <p:cNvPr id="58" name="Picture 57"/>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6211024" y="1561721"/>
            <a:ext cx="414945" cy="370960"/>
          </a:xfrm>
          <a:prstGeom prst="rect">
            <a:avLst/>
          </a:prstGeom>
        </p:spPr>
      </p:pic>
      <p:pic>
        <p:nvPicPr>
          <p:cNvPr id="62" name="Picture 61"/>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5708249" y="1763963"/>
            <a:ext cx="558268" cy="499091"/>
          </a:xfrm>
          <a:prstGeom prst="rect">
            <a:avLst/>
          </a:prstGeom>
        </p:spPr>
      </p:pic>
      <p:grpSp>
        <p:nvGrpSpPr>
          <p:cNvPr id="63" name="Group 62"/>
          <p:cNvGrpSpPr/>
          <p:nvPr/>
        </p:nvGrpSpPr>
        <p:grpSpPr>
          <a:xfrm>
            <a:off x="6257111" y="1816490"/>
            <a:ext cx="925950" cy="1152226"/>
            <a:chOff x="6256648" y="1591877"/>
            <a:chExt cx="925950" cy="1152226"/>
          </a:xfrm>
        </p:grpSpPr>
        <p:sp>
          <p:nvSpPr>
            <p:cNvPr id="64" name="Content Placeholder 2"/>
            <p:cNvSpPr txBox="1">
              <a:spLocks/>
            </p:cNvSpPr>
            <p:nvPr/>
          </p:nvSpPr>
          <p:spPr>
            <a:xfrm>
              <a:off x="6308931" y="2525201"/>
              <a:ext cx="821384" cy="218902"/>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None/>
              </a:pPr>
              <a:r>
                <a:rPr lang="en-US" sz="1000" i="1" dirty="0">
                  <a:solidFill>
                    <a:schemeClr val="bg1">
                      <a:alpha val="80000"/>
                    </a:schemeClr>
                  </a:solidFill>
                  <a:latin typeface="Roboto" charset="0"/>
                  <a:ea typeface="Roboto" charset="0"/>
                  <a:cs typeface="Roboto" charset="0"/>
                </a:rPr>
                <a:t>MongoDB</a:t>
              </a:r>
            </a:p>
          </p:txBody>
        </p:sp>
        <p:pic>
          <p:nvPicPr>
            <p:cNvPr id="65" name="Picture 64"/>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6256648" y="1591877"/>
              <a:ext cx="925950" cy="827799"/>
            </a:xfrm>
            <a:prstGeom prst="rect">
              <a:avLst/>
            </a:prstGeom>
          </p:spPr>
        </p:pic>
      </p:grpSp>
    </p:spTree>
    <p:extLst>
      <p:ext uri="{BB962C8B-B14F-4D97-AF65-F5344CB8AC3E}">
        <p14:creationId xmlns:p14="http://schemas.microsoft.com/office/powerpoint/2010/main" val="2913314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500"/>
                                        <p:tgtEl>
                                          <p:spTgt spid="45"/>
                                        </p:tgtEl>
                                      </p:cBhvr>
                                    </p:animEffect>
                                  </p:childTnLst>
                                </p:cTn>
                              </p:par>
                              <p:par>
                                <p:cTn id="8" presetID="10" presetClass="entr" presetSubtype="0" fill="hold"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31"/>
                                        </p:tgtEl>
                                        <p:attrNameLst>
                                          <p:attrName>style.visibility</p:attrName>
                                        </p:attrNameLst>
                                      </p:cBhvr>
                                      <p:to>
                                        <p:strVal val="visible"/>
                                      </p:to>
                                    </p:set>
                                    <p:animEffect transition="in" filter="fade">
                                      <p:cBhvr>
                                        <p:cTn id="14" dur="500"/>
                                        <p:tgtEl>
                                          <p:spTgt spid="31"/>
                                        </p:tgtEl>
                                      </p:cBhvr>
                                    </p:animEffect>
                                  </p:childTnLst>
                                </p:cTn>
                              </p:par>
                            </p:childTnLst>
                          </p:cTn>
                        </p:par>
                        <p:par>
                          <p:cTn id="15" fill="hold">
                            <p:stCondLst>
                              <p:cond delay="1000"/>
                            </p:stCondLst>
                            <p:childTnLst>
                              <p:par>
                                <p:cTn id="16" presetID="22" presetClass="entr" presetSubtype="4" fill="hold" nodeType="afterEffect">
                                  <p:stCondLst>
                                    <p:cond delay="0"/>
                                  </p:stCondLst>
                                  <p:childTnLst>
                                    <p:set>
                                      <p:cBhvr>
                                        <p:cTn id="17" dur="1" fill="hold">
                                          <p:stCondLst>
                                            <p:cond delay="0"/>
                                          </p:stCondLst>
                                        </p:cTn>
                                        <p:tgtEl>
                                          <p:spTgt spid="55"/>
                                        </p:tgtEl>
                                        <p:attrNameLst>
                                          <p:attrName>style.visibility</p:attrName>
                                        </p:attrNameLst>
                                      </p:cBhvr>
                                      <p:to>
                                        <p:strVal val="visible"/>
                                      </p:to>
                                    </p:set>
                                    <p:animEffect transition="in" filter="wipe(down)">
                                      <p:cBhvr>
                                        <p:cTn id="18" dur="500"/>
                                        <p:tgtEl>
                                          <p:spTgt spid="55"/>
                                        </p:tgtEl>
                                      </p:cBhvr>
                                    </p:animEffect>
                                  </p:childTnLst>
                                </p:cTn>
                              </p:par>
                            </p:childTnLst>
                          </p:cTn>
                        </p:par>
                        <p:par>
                          <p:cTn id="19" fill="hold">
                            <p:stCondLst>
                              <p:cond delay="1500"/>
                            </p:stCondLst>
                            <p:childTnLst>
                              <p:par>
                                <p:cTn id="20" presetID="10" presetClass="entr" presetSubtype="0" fill="hold" nodeType="after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500"/>
                                        <p:tgtEl>
                                          <p:spTgt spid="21"/>
                                        </p:tgtEl>
                                      </p:cBhvr>
                                    </p:animEffect>
                                  </p:childTnLst>
                                </p:cTn>
                              </p:par>
                            </p:childTnLst>
                          </p:cTn>
                        </p:par>
                        <p:par>
                          <p:cTn id="23" fill="hold">
                            <p:stCondLst>
                              <p:cond delay="2000"/>
                            </p:stCondLst>
                            <p:childTnLst>
                              <p:par>
                                <p:cTn id="24" presetID="22" presetClass="entr" presetSubtype="2" fill="hold" nodeType="after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wipe(right)">
                                      <p:cBhvr>
                                        <p:cTn id="26" dur="500"/>
                                        <p:tgtEl>
                                          <p:spTgt spid="13"/>
                                        </p:tgtEl>
                                      </p:cBhvr>
                                    </p:animEffect>
                                  </p:childTnLst>
                                </p:cTn>
                              </p:par>
                            </p:childTnLst>
                          </p:cTn>
                        </p:par>
                        <p:par>
                          <p:cTn id="27" fill="hold">
                            <p:stCondLst>
                              <p:cond delay="2500"/>
                            </p:stCondLst>
                            <p:childTnLst>
                              <p:par>
                                <p:cTn id="28" presetID="10" presetClass="entr" presetSubtype="0" fill="hold" nodeType="afterEffect">
                                  <p:stCondLst>
                                    <p:cond delay="0"/>
                                  </p:stCondLst>
                                  <p:childTnLst>
                                    <p:set>
                                      <p:cBhvr>
                                        <p:cTn id="29" dur="1" fill="hold">
                                          <p:stCondLst>
                                            <p:cond delay="0"/>
                                          </p:stCondLst>
                                        </p:cTn>
                                        <p:tgtEl>
                                          <p:spTgt spid="63"/>
                                        </p:tgtEl>
                                        <p:attrNameLst>
                                          <p:attrName>style.visibility</p:attrName>
                                        </p:attrNameLst>
                                      </p:cBhvr>
                                      <p:to>
                                        <p:strVal val="visible"/>
                                      </p:to>
                                    </p:set>
                                    <p:animEffect transition="in" filter="fade">
                                      <p:cBhvr>
                                        <p:cTn id="30" dur="500"/>
                                        <p:tgtEl>
                                          <p:spTgt spid="63"/>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49"/>
                                        </p:tgtEl>
                                        <p:attrNameLst>
                                          <p:attrName>style.visibility</p:attrName>
                                        </p:attrNameLst>
                                      </p:cBhvr>
                                      <p:to>
                                        <p:strVal val="visible"/>
                                      </p:to>
                                    </p:set>
                                    <p:animEffect transition="in" filter="fade">
                                      <p:cBhvr>
                                        <p:cTn id="35" dur="500"/>
                                        <p:tgtEl>
                                          <p:spTgt spid="49"/>
                                        </p:tgtEl>
                                      </p:cBhvr>
                                    </p:animEffect>
                                  </p:childTnLst>
                                </p:cTn>
                              </p:par>
                              <p:par>
                                <p:cTn id="36" presetID="10" presetClass="entr" presetSubtype="0" fill="hold" nodeType="withEffect">
                                  <p:stCondLst>
                                    <p:cond delay="0"/>
                                  </p:stCondLst>
                                  <p:childTnLst>
                                    <p:set>
                                      <p:cBhvr>
                                        <p:cTn id="37" dur="1" fill="hold">
                                          <p:stCondLst>
                                            <p:cond delay="0"/>
                                          </p:stCondLst>
                                        </p:cTn>
                                        <p:tgtEl>
                                          <p:spTgt spid="62"/>
                                        </p:tgtEl>
                                        <p:attrNameLst>
                                          <p:attrName>style.visibility</p:attrName>
                                        </p:attrNameLst>
                                      </p:cBhvr>
                                      <p:to>
                                        <p:strVal val="visible"/>
                                      </p:to>
                                    </p:set>
                                    <p:animEffect transition="in" filter="fade">
                                      <p:cBhvr>
                                        <p:cTn id="38" dur="500"/>
                                        <p:tgtEl>
                                          <p:spTgt spid="62"/>
                                        </p:tgtEl>
                                      </p:cBhvr>
                                    </p:animEffect>
                                  </p:childTnLst>
                                </p:cTn>
                              </p:par>
                            </p:childTnLst>
                          </p:cTn>
                        </p:par>
                        <p:par>
                          <p:cTn id="39" fill="hold">
                            <p:stCondLst>
                              <p:cond delay="500"/>
                            </p:stCondLst>
                            <p:childTnLst>
                              <p:par>
                                <p:cTn id="40" presetID="10" presetClass="entr" presetSubtype="0" fill="hold" nodeType="afterEffect">
                                  <p:stCondLst>
                                    <p:cond delay="0"/>
                                  </p:stCondLst>
                                  <p:childTnLst>
                                    <p:set>
                                      <p:cBhvr>
                                        <p:cTn id="41" dur="1" fill="hold">
                                          <p:stCondLst>
                                            <p:cond delay="0"/>
                                          </p:stCondLst>
                                        </p:cTn>
                                        <p:tgtEl>
                                          <p:spTgt spid="58"/>
                                        </p:tgtEl>
                                        <p:attrNameLst>
                                          <p:attrName>style.visibility</p:attrName>
                                        </p:attrNameLst>
                                      </p:cBhvr>
                                      <p:to>
                                        <p:strVal val="visible"/>
                                      </p:to>
                                    </p:set>
                                    <p:animEffect transition="in" filter="fade">
                                      <p:cBhvr>
                                        <p:cTn id="42" dur="500"/>
                                        <p:tgtEl>
                                          <p:spTgt spid="58"/>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74"/>
                                        </p:tgtEl>
                                        <p:attrNameLst>
                                          <p:attrName>style.visibility</p:attrName>
                                        </p:attrNameLst>
                                      </p:cBhvr>
                                      <p:to>
                                        <p:strVal val="visible"/>
                                      </p:to>
                                    </p:set>
                                    <p:animEffect transition="in" filter="fade">
                                      <p:cBhvr>
                                        <p:cTn id="47" dur="500"/>
                                        <p:tgtEl>
                                          <p:spTgt spid="74"/>
                                        </p:tgtEl>
                                      </p:cBhvr>
                                    </p:animEffect>
                                  </p:childTnLst>
                                </p:cTn>
                              </p:par>
                            </p:childTnLst>
                          </p:cTn>
                        </p:par>
                        <p:par>
                          <p:cTn id="48" fill="hold">
                            <p:stCondLst>
                              <p:cond delay="500"/>
                            </p:stCondLst>
                            <p:childTnLst>
                              <p:par>
                                <p:cTn id="49" presetID="22" presetClass="entr" presetSubtype="1" fill="hold" nodeType="afterEffect">
                                  <p:stCondLst>
                                    <p:cond delay="0"/>
                                  </p:stCondLst>
                                  <p:childTnLst>
                                    <p:set>
                                      <p:cBhvr>
                                        <p:cTn id="50" dur="1" fill="hold">
                                          <p:stCondLst>
                                            <p:cond delay="0"/>
                                          </p:stCondLst>
                                        </p:cTn>
                                        <p:tgtEl>
                                          <p:spTgt spid="15"/>
                                        </p:tgtEl>
                                        <p:attrNameLst>
                                          <p:attrName>style.visibility</p:attrName>
                                        </p:attrNameLst>
                                      </p:cBhvr>
                                      <p:to>
                                        <p:strVal val="visible"/>
                                      </p:to>
                                    </p:set>
                                    <p:animEffect transition="in" filter="wipe(up)">
                                      <p:cBhvr>
                                        <p:cTn id="51" dur="500"/>
                                        <p:tgtEl>
                                          <p:spTgt spid="15"/>
                                        </p:tgtEl>
                                      </p:cBhvr>
                                    </p:animEffect>
                                  </p:childTnLst>
                                </p:cTn>
                              </p:par>
                            </p:childTnLst>
                          </p:cTn>
                        </p:par>
                        <p:par>
                          <p:cTn id="52" fill="hold">
                            <p:stCondLst>
                              <p:cond delay="1000"/>
                            </p:stCondLst>
                            <p:childTnLst>
                              <p:par>
                                <p:cTn id="53" presetID="10" presetClass="entr" presetSubtype="0" fill="hold" nodeType="afterEffect">
                                  <p:stCondLst>
                                    <p:cond delay="0"/>
                                  </p:stCondLst>
                                  <p:childTnLst>
                                    <p:set>
                                      <p:cBhvr>
                                        <p:cTn id="54" dur="1" fill="hold">
                                          <p:stCondLst>
                                            <p:cond delay="0"/>
                                          </p:stCondLst>
                                        </p:cTn>
                                        <p:tgtEl>
                                          <p:spTgt spid="22"/>
                                        </p:tgtEl>
                                        <p:attrNameLst>
                                          <p:attrName>style.visibility</p:attrName>
                                        </p:attrNameLst>
                                      </p:cBhvr>
                                      <p:to>
                                        <p:strVal val="visible"/>
                                      </p:to>
                                    </p:set>
                                    <p:animEffect transition="in" filter="fade">
                                      <p:cBhvr>
                                        <p:cTn id="55" dur="500"/>
                                        <p:tgtEl>
                                          <p:spTgt spid="22"/>
                                        </p:tgtEl>
                                      </p:cBhvr>
                                    </p:animEffect>
                                  </p:childTnLst>
                                </p:cTn>
                              </p:par>
                            </p:childTnLst>
                          </p:cTn>
                        </p:par>
                        <p:par>
                          <p:cTn id="56" fill="hold">
                            <p:stCondLst>
                              <p:cond delay="1500"/>
                            </p:stCondLst>
                            <p:childTnLst>
                              <p:par>
                                <p:cTn id="57" presetID="2" presetClass="entr" presetSubtype="1" fill="hold" nodeType="afterEffect">
                                  <p:stCondLst>
                                    <p:cond delay="0"/>
                                  </p:stCondLst>
                                  <p:childTnLst>
                                    <p:set>
                                      <p:cBhvr>
                                        <p:cTn id="58" dur="1" fill="hold">
                                          <p:stCondLst>
                                            <p:cond delay="0"/>
                                          </p:stCondLst>
                                        </p:cTn>
                                        <p:tgtEl>
                                          <p:spTgt spid="16"/>
                                        </p:tgtEl>
                                        <p:attrNameLst>
                                          <p:attrName>style.visibility</p:attrName>
                                        </p:attrNameLst>
                                      </p:cBhvr>
                                      <p:to>
                                        <p:strVal val="visible"/>
                                      </p:to>
                                    </p:set>
                                    <p:anim calcmode="lin" valueType="num">
                                      <p:cBhvr additive="base">
                                        <p:cTn id="59" dur="1000" fill="hold"/>
                                        <p:tgtEl>
                                          <p:spTgt spid="16"/>
                                        </p:tgtEl>
                                        <p:attrNameLst>
                                          <p:attrName>ppt_x</p:attrName>
                                        </p:attrNameLst>
                                      </p:cBhvr>
                                      <p:tavLst>
                                        <p:tav tm="0">
                                          <p:val>
                                            <p:strVal val="#ppt_x"/>
                                          </p:val>
                                        </p:tav>
                                        <p:tav tm="100000">
                                          <p:val>
                                            <p:strVal val="#ppt_x"/>
                                          </p:val>
                                        </p:tav>
                                      </p:tavLst>
                                    </p:anim>
                                    <p:anim calcmode="lin" valueType="num">
                                      <p:cBhvr additive="base">
                                        <p:cTn id="60" dur="1000" fill="hold"/>
                                        <p:tgtEl>
                                          <p:spTgt spid="1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1B2577-4730-FE43-8F4A-AE73292A0EBC}"/>
              </a:ext>
            </a:extLst>
          </p:cNvPr>
          <p:cNvSpPr>
            <a:spLocks noGrp="1"/>
          </p:cNvSpPr>
          <p:nvPr>
            <p:ph type="title" idx="4294967295"/>
          </p:nvPr>
        </p:nvSpPr>
        <p:spPr>
          <a:xfrm>
            <a:off x="531778" y="279453"/>
            <a:ext cx="11128444" cy="1224344"/>
          </a:xfrm>
        </p:spPr>
        <p:txBody>
          <a:bodyPr>
            <a:normAutofit/>
          </a:bodyPr>
          <a:lstStyle/>
          <a:p>
            <a:r>
              <a:rPr lang="en-US" sz="4000" dirty="0"/>
              <a:t>Why Blockchain?</a:t>
            </a:r>
          </a:p>
        </p:txBody>
      </p:sp>
      <p:sp>
        <p:nvSpPr>
          <p:cNvPr id="26" name="Content Placeholder 2">
            <a:extLst>
              <a:ext uri="{FF2B5EF4-FFF2-40B4-BE49-F238E27FC236}">
                <a16:creationId xmlns:a16="http://schemas.microsoft.com/office/drawing/2014/main" id="{A5A7F758-3FE5-1341-B2B6-1ED29FEE5521}"/>
              </a:ext>
            </a:extLst>
          </p:cNvPr>
          <p:cNvSpPr txBox="1">
            <a:spLocks/>
          </p:cNvSpPr>
          <p:nvPr/>
        </p:nvSpPr>
        <p:spPr>
          <a:xfrm>
            <a:off x="531778" y="1733652"/>
            <a:ext cx="3200250" cy="380173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1600" dirty="0">
                <a:solidFill>
                  <a:schemeClr val="bg1"/>
                </a:solidFill>
                <a:latin typeface="Roboto" charset="0"/>
                <a:ea typeface="Roboto" charset="0"/>
                <a:cs typeface="Roboto" charset="0"/>
              </a:rPr>
              <a:t>Blockchain is well known as the technology behind Bitcoin. </a:t>
            </a:r>
            <a:br>
              <a:rPr lang="en-US" sz="1600" dirty="0">
                <a:solidFill>
                  <a:schemeClr val="bg1"/>
                </a:solidFill>
                <a:latin typeface="Roboto" charset="0"/>
                <a:ea typeface="Roboto" charset="0"/>
                <a:cs typeface="Roboto" charset="0"/>
              </a:rPr>
            </a:br>
            <a:br>
              <a:rPr lang="en-US" sz="1600" dirty="0">
                <a:solidFill>
                  <a:schemeClr val="bg1"/>
                </a:solidFill>
                <a:latin typeface="Roboto" charset="0"/>
                <a:ea typeface="Roboto" charset="0"/>
                <a:cs typeface="Roboto" charset="0"/>
              </a:rPr>
            </a:br>
            <a:r>
              <a:rPr lang="en-US" sz="1600" dirty="0">
                <a:solidFill>
                  <a:schemeClr val="bg1"/>
                </a:solidFill>
                <a:latin typeface="Roboto" charset="0"/>
                <a:ea typeface="Roboto" charset="0"/>
                <a:cs typeface="Roboto" charset="0"/>
              </a:rPr>
              <a:t>The Bitcoin Blockchain is a distributed transactional database that supports $200B of bitcoin today</a:t>
            </a:r>
          </a:p>
        </p:txBody>
      </p:sp>
      <p:pic>
        <p:nvPicPr>
          <p:cNvPr id="5" name="Picture 4">
            <a:extLst>
              <a:ext uri="{FF2B5EF4-FFF2-40B4-BE49-F238E27FC236}">
                <a16:creationId xmlns:a16="http://schemas.microsoft.com/office/drawing/2014/main" id="{75019A9C-A886-7E4A-9160-7103C72A3579}"/>
              </a:ext>
            </a:extLst>
          </p:cNvPr>
          <p:cNvPicPr>
            <a:picLocks noChangeAspect="1"/>
          </p:cNvPicPr>
          <p:nvPr/>
        </p:nvPicPr>
        <p:blipFill>
          <a:blip r:embed="rId3"/>
          <a:stretch>
            <a:fillRect/>
          </a:stretch>
        </p:blipFill>
        <p:spPr>
          <a:xfrm>
            <a:off x="4598894" y="0"/>
            <a:ext cx="7593106" cy="6858000"/>
          </a:xfrm>
          <a:prstGeom prst="rect">
            <a:avLst/>
          </a:prstGeom>
        </p:spPr>
      </p:pic>
    </p:spTree>
    <p:extLst>
      <p:ext uri="{BB962C8B-B14F-4D97-AF65-F5344CB8AC3E}">
        <p14:creationId xmlns:p14="http://schemas.microsoft.com/office/powerpoint/2010/main" val="2432565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 name="Title 1"/>
          <p:cNvSpPr txBox="1">
            <a:spLocks/>
          </p:cNvSpPr>
          <p:nvPr/>
        </p:nvSpPr>
        <p:spPr>
          <a:xfrm>
            <a:off x="831849" y="803097"/>
            <a:ext cx="6493983" cy="131868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3200" b="1" dirty="0">
              <a:solidFill>
                <a:schemeClr val="bg1"/>
              </a:solidFill>
              <a:latin typeface="Roboto" charset="0"/>
              <a:ea typeface="Roboto" charset="0"/>
              <a:cs typeface="Roboto" charset="0"/>
            </a:endParaRPr>
          </a:p>
        </p:txBody>
      </p:sp>
      <p:sp>
        <p:nvSpPr>
          <p:cNvPr id="135" name="Text Placeholder 3"/>
          <p:cNvSpPr txBox="1">
            <a:spLocks/>
          </p:cNvSpPr>
          <p:nvPr/>
        </p:nvSpPr>
        <p:spPr>
          <a:xfrm>
            <a:off x="831850" y="2234019"/>
            <a:ext cx="6407688" cy="281577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184150" indent="-184150">
              <a:buFont typeface="Arial" panose="020B0604020202020204" pitchFamily="34" charset="0"/>
              <a:buChar char="•"/>
            </a:pPr>
            <a:r>
              <a:rPr lang="en-US" sz="1600" dirty="0">
                <a:solidFill>
                  <a:schemeClr val="bg1"/>
                </a:solidFill>
                <a:latin typeface="Roboto" charset="0"/>
                <a:ea typeface="Roboto" charset="0"/>
                <a:cs typeface="Roboto" charset="0"/>
              </a:rPr>
              <a:t>A hash is a mathematical "signature” of a document – a digital finger print</a:t>
            </a:r>
          </a:p>
          <a:p>
            <a:pPr marL="184150" indent="-184150">
              <a:buFont typeface="Arial" panose="020B0604020202020204" pitchFamily="34" charset="0"/>
              <a:buChar char="•"/>
            </a:pPr>
            <a:r>
              <a:rPr lang="en-US" sz="1600" dirty="0">
                <a:solidFill>
                  <a:schemeClr val="bg1"/>
                </a:solidFill>
                <a:latin typeface="Roboto" charset="0"/>
                <a:ea typeface="Roboto" charset="0"/>
                <a:cs typeface="Roboto" charset="0"/>
              </a:rPr>
              <a:t>The chances of two documents having the same hash are infinitesimally small – </a:t>
            </a:r>
          </a:p>
          <a:p>
            <a:pPr marL="184150" lvl="1" indent="-184150">
              <a:spcBef>
                <a:spcPts val="1000"/>
              </a:spcBef>
              <a:buFont typeface="Arial" panose="020B0604020202020204" pitchFamily="34" charset="0"/>
              <a:buChar char="•"/>
            </a:pPr>
            <a:r>
              <a:rPr lang="en-US" sz="1600" dirty="0">
                <a:solidFill>
                  <a:schemeClr val="bg1"/>
                </a:solidFill>
                <a:latin typeface="Roboto" charset="0"/>
                <a:ea typeface="Roboto" charset="0"/>
                <a:cs typeface="Roboto" charset="0"/>
              </a:rPr>
              <a:t>Even if every computer in the world today generated hashes as fast as it could, it would still take many times longer than the lifetime of the universe to find a duplicate</a:t>
            </a:r>
          </a:p>
          <a:p>
            <a:pPr marL="184150" lvl="1" indent="-184150">
              <a:spcBef>
                <a:spcPts val="1000"/>
              </a:spcBef>
              <a:buFont typeface="Arial" panose="020B0604020202020204" pitchFamily="34" charset="0"/>
              <a:buChar char="•"/>
            </a:pPr>
            <a:r>
              <a:rPr lang="en-US" sz="1600" dirty="0">
                <a:solidFill>
                  <a:schemeClr val="bg1"/>
                </a:solidFill>
                <a:latin typeface="Roboto" charset="0"/>
                <a:ea typeface="Roboto" charset="0"/>
                <a:cs typeface="Roboto" charset="0"/>
              </a:rPr>
              <a:t>In practice, hashes are far more precise proofs of identity than DNA or fingerprints. </a:t>
            </a:r>
          </a:p>
          <a:p>
            <a:endParaRPr lang="en-US" sz="1400" dirty="0"/>
          </a:p>
        </p:txBody>
      </p:sp>
      <p:grpSp>
        <p:nvGrpSpPr>
          <p:cNvPr id="136" name="Group 135"/>
          <p:cNvGrpSpPr/>
          <p:nvPr/>
        </p:nvGrpSpPr>
        <p:grpSpPr>
          <a:xfrm>
            <a:off x="8040653" y="2641760"/>
            <a:ext cx="1051986" cy="1145534"/>
            <a:chOff x="8301910" y="2707879"/>
            <a:chExt cx="1051986" cy="1145534"/>
          </a:xfrm>
        </p:grpSpPr>
        <p:sp>
          <p:nvSpPr>
            <p:cNvPr id="137" name="Content Placeholder 2"/>
            <p:cNvSpPr txBox="1">
              <a:spLocks/>
            </p:cNvSpPr>
            <p:nvPr/>
          </p:nvSpPr>
          <p:spPr>
            <a:xfrm>
              <a:off x="8301910" y="2707879"/>
              <a:ext cx="1051986" cy="23233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None/>
              </a:pPr>
              <a:r>
                <a:rPr lang="en-US" sz="1000" i="1" dirty="0">
                  <a:solidFill>
                    <a:schemeClr val="bg1">
                      <a:alpha val="80000"/>
                    </a:schemeClr>
                  </a:solidFill>
                  <a:latin typeface="Roboto" charset="0"/>
                  <a:ea typeface="Roboto" charset="0"/>
                  <a:cs typeface="Roboto" charset="0"/>
                </a:rPr>
                <a:t>Document</a:t>
              </a:r>
            </a:p>
          </p:txBody>
        </p:sp>
        <p:pic>
          <p:nvPicPr>
            <p:cNvPr id="138" name="Picture 13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534225" y="3031690"/>
              <a:ext cx="635587" cy="821723"/>
            </a:xfrm>
            <a:prstGeom prst="rect">
              <a:avLst/>
            </a:prstGeom>
          </p:spPr>
        </p:pic>
      </p:grpSp>
      <p:grpSp>
        <p:nvGrpSpPr>
          <p:cNvPr id="139" name="Group 138"/>
          <p:cNvGrpSpPr/>
          <p:nvPr/>
        </p:nvGrpSpPr>
        <p:grpSpPr>
          <a:xfrm>
            <a:off x="9048178" y="3341924"/>
            <a:ext cx="1063115" cy="147204"/>
            <a:chOff x="8840992" y="4804873"/>
            <a:chExt cx="1882017" cy="260594"/>
          </a:xfrm>
          <a:solidFill>
            <a:srgbClr val="B3C5D1"/>
          </a:solidFill>
        </p:grpSpPr>
        <p:sp>
          <p:nvSpPr>
            <p:cNvPr id="140" name="Rectangle 139"/>
            <p:cNvSpPr/>
            <p:nvPr/>
          </p:nvSpPr>
          <p:spPr>
            <a:xfrm flipV="1">
              <a:off x="9093139" y="4917170"/>
              <a:ext cx="1396647" cy="36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Oval 140"/>
            <p:cNvSpPr/>
            <p:nvPr/>
          </p:nvSpPr>
          <p:spPr>
            <a:xfrm>
              <a:off x="10462415" y="4804873"/>
              <a:ext cx="260594" cy="26059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Oval 141"/>
            <p:cNvSpPr/>
            <p:nvPr/>
          </p:nvSpPr>
          <p:spPr>
            <a:xfrm>
              <a:off x="8840992" y="4804873"/>
              <a:ext cx="260594" cy="26059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3" name="Group 142"/>
          <p:cNvGrpSpPr/>
          <p:nvPr/>
        </p:nvGrpSpPr>
        <p:grpSpPr>
          <a:xfrm>
            <a:off x="10711595" y="2668858"/>
            <a:ext cx="717592" cy="1301867"/>
            <a:chOff x="10972852" y="2734977"/>
            <a:chExt cx="717592" cy="1301867"/>
          </a:xfrm>
        </p:grpSpPr>
        <p:pic>
          <p:nvPicPr>
            <p:cNvPr id="144" name="Picture 143">
              <a:extLst>
                <a:ext uri="{FF2B5EF4-FFF2-40B4-BE49-F238E27FC236}">
                  <a16:creationId xmlns:a16="http://schemas.microsoft.com/office/drawing/2014/main" id="{48E1B4A0-566B-4598-8205-0A489D906CD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972852" y="2734977"/>
              <a:ext cx="673066" cy="673066"/>
            </a:xfrm>
            <a:prstGeom prst="rect">
              <a:avLst/>
            </a:prstGeom>
          </p:spPr>
        </p:pic>
        <p:pic>
          <p:nvPicPr>
            <p:cNvPr id="145" name="Picture 144">
              <a:extLst>
                <a:ext uri="{FF2B5EF4-FFF2-40B4-BE49-F238E27FC236}">
                  <a16:creationId xmlns:a16="http://schemas.microsoft.com/office/drawing/2014/main" id="{B61BDD60-B619-4A7E-9B9F-60488076FEEF}"/>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1218841" y="3408043"/>
              <a:ext cx="471603" cy="628801"/>
            </a:xfrm>
            <a:prstGeom prst="rect">
              <a:avLst/>
            </a:prstGeom>
          </p:spPr>
        </p:pic>
      </p:grpSp>
      <p:grpSp>
        <p:nvGrpSpPr>
          <p:cNvPr id="146" name="Group 145"/>
          <p:cNvGrpSpPr/>
          <p:nvPr/>
        </p:nvGrpSpPr>
        <p:grpSpPr>
          <a:xfrm>
            <a:off x="10111293" y="2591930"/>
            <a:ext cx="1051986" cy="1195363"/>
            <a:chOff x="10372550" y="2658049"/>
            <a:chExt cx="1051986" cy="1195363"/>
          </a:xfrm>
        </p:grpSpPr>
        <p:sp>
          <p:nvSpPr>
            <p:cNvPr id="147" name="Content Placeholder 2"/>
            <p:cNvSpPr txBox="1">
              <a:spLocks/>
            </p:cNvSpPr>
            <p:nvPr/>
          </p:nvSpPr>
          <p:spPr>
            <a:xfrm>
              <a:off x="10372550" y="2658049"/>
              <a:ext cx="1051986" cy="23233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None/>
              </a:pPr>
              <a:r>
                <a:rPr lang="en-US" sz="1000" i="1" dirty="0">
                  <a:solidFill>
                    <a:schemeClr val="bg1">
                      <a:alpha val="80000"/>
                    </a:schemeClr>
                  </a:solidFill>
                  <a:latin typeface="Roboto" charset="0"/>
                  <a:ea typeface="Roboto" charset="0"/>
                  <a:cs typeface="Roboto" charset="0"/>
                </a:rPr>
                <a:t>Hash</a:t>
              </a:r>
            </a:p>
          </p:txBody>
        </p:sp>
        <p:pic>
          <p:nvPicPr>
            <p:cNvPr id="148" name="Picture 147">
              <a:extLst>
                <a:ext uri="{FF2B5EF4-FFF2-40B4-BE49-F238E27FC236}">
                  <a16:creationId xmlns:a16="http://schemas.microsoft.com/office/drawing/2014/main" id="{292CE52D-574F-444C-803F-EA4BDBE92125}"/>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0487706" y="3031733"/>
              <a:ext cx="821679" cy="821679"/>
            </a:xfrm>
            <a:prstGeom prst="rect">
              <a:avLst/>
            </a:prstGeom>
          </p:spPr>
        </p:pic>
      </p:grpSp>
      <p:sp>
        <p:nvSpPr>
          <p:cNvPr id="2" name="Title 1">
            <a:extLst>
              <a:ext uri="{FF2B5EF4-FFF2-40B4-BE49-F238E27FC236}">
                <a16:creationId xmlns:a16="http://schemas.microsoft.com/office/drawing/2014/main" id="{A47A02CE-A071-1649-AE2C-9E09077330A0}"/>
              </a:ext>
            </a:extLst>
          </p:cNvPr>
          <p:cNvSpPr>
            <a:spLocks noGrp="1"/>
          </p:cNvSpPr>
          <p:nvPr>
            <p:ph type="title" idx="4294967295"/>
          </p:nvPr>
        </p:nvSpPr>
        <p:spPr/>
        <p:txBody>
          <a:bodyPr/>
          <a:lstStyle/>
          <a:p>
            <a:pPr rtl="0" eaLnBrk="1" latinLnBrk="0" hangingPunct="1"/>
            <a:r>
              <a:rPr lang="en-US" sz="3200" b="1" kern="1200" dirty="0">
                <a:solidFill>
                  <a:srgbClr val="FFFFFF"/>
                </a:solidFill>
                <a:effectLst/>
                <a:latin typeface="Roboto" panose="02000000000000000000" pitchFamily="2" charset="0"/>
                <a:ea typeface="Roboto" panose="02000000000000000000" pitchFamily="2" charset="0"/>
                <a:cs typeface="Roboto" panose="02000000000000000000" pitchFamily="2" charset="0"/>
              </a:rPr>
              <a:t>Hash Signatures</a:t>
            </a:r>
            <a:endParaRPr lang="en-AU" dirty="0">
              <a:effectLst/>
            </a:endParaRPr>
          </a:p>
        </p:txBody>
      </p:sp>
    </p:spTree>
    <p:extLst>
      <p:ext uri="{BB962C8B-B14F-4D97-AF65-F5344CB8AC3E}">
        <p14:creationId xmlns:p14="http://schemas.microsoft.com/office/powerpoint/2010/main" val="3696288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5">
                                            <p:txEl>
                                              <p:pRg st="0" end="0"/>
                                            </p:txEl>
                                          </p:spTgt>
                                        </p:tgtEl>
                                        <p:attrNameLst>
                                          <p:attrName>style.visibility</p:attrName>
                                        </p:attrNameLst>
                                      </p:cBhvr>
                                      <p:to>
                                        <p:strVal val="visible"/>
                                      </p:to>
                                    </p:set>
                                    <p:animEffect transition="in" filter="fade">
                                      <p:cBhvr>
                                        <p:cTn id="7" dur="500"/>
                                        <p:tgtEl>
                                          <p:spTgt spid="135">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36"/>
                                        </p:tgtEl>
                                        <p:attrNameLst>
                                          <p:attrName>style.visibility</p:attrName>
                                        </p:attrNameLst>
                                      </p:cBhvr>
                                      <p:to>
                                        <p:strVal val="visible"/>
                                      </p:to>
                                    </p:set>
                                    <p:animEffect transition="in" filter="fade">
                                      <p:cBhvr>
                                        <p:cTn id="11" dur="500"/>
                                        <p:tgtEl>
                                          <p:spTgt spid="136"/>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139"/>
                                        </p:tgtEl>
                                        <p:attrNameLst>
                                          <p:attrName>style.visibility</p:attrName>
                                        </p:attrNameLst>
                                      </p:cBhvr>
                                      <p:to>
                                        <p:strVal val="visible"/>
                                      </p:to>
                                    </p:set>
                                    <p:animEffect transition="in" filter="wipe(left)">
                                      <p:cBhvr>
                                        <p:cTn id="15" dur="500"/>
                                        <p:tgtEl>
                                          <p:spTgt spid="139"/>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46"/>
                                        </p:tgtEl>
                                        <p:attrNameLst>
                                          <p:attrName>style.visibility</p:attrName>
                                        </p:attrNameLst>
                                      </p:cBhvr>
                                      <p:to>
                                        <p:strVal val="visible"/>
                                      </p:to>
                                    </p:set>
                                    <p:animEffect transition="in" filter="fade">
                                      <p:cBhvr>
                                        <p:cTn id="19" dur="500"/>
                                        <p:tgtEl>
                                          <p:spTgt spid="146"/>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35">
                                            <p:txEl>
                                              <p:pRg st="1" end="1"/>
                                            </p:txEl>
                                          </p:spTgt>
                                        </p:tgtEl>
                                        <p:attrNameLst>
                                          <p:attrName>style.visibility</p:attrName>
                                        </p:attrNameLst>
                                      </p:cBhvr>
                                      <p:to>
                                        <p:strVal val="visible"/>
                                      </p:to>
                                    </p:set>
                                    <p:animEffect transition="in" filter="fade">
                                      <p:cBhvr>
                                        <p:cTn id="24" dur="500"/>
                                        <p:tgtEl>
                                          <p:spTgt spid="135">
                                            <p:txEl>
                                              <p:pRg st="1" end="1"/>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35">
                                            <p:txEl>
                                              <p:pRg st="2" end="2"/>
                                            </p:txEl>
                                          </p:spTgt>
                                        </p:tgtEl>
                                        <p:attrNameLst>
                                          <p:attrName>style.visibility</p:attrName>
                                        </p:attrNameLst>
                                      </p:cBhvr>
                                      <p:to>
                                        <p:strVal val="visible"/>
                                      </p:to>
                                    </p:set>
                                    <p:animEffect transition="in" filter="fade">
                                      <p:cBhvr>
                                        <p:cTn id="29" dur="500"/>
                                        <p:tgtEl>
                                          <p:spTgt spid="135">
                                            <p:txEl>
                                              <p:pRg st="2" end="2"/>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35">
                                            <p:txEl>
                                              <p:pRg st="3" end="3"/>
                                            </p:txEl>
                                          </p:spTgt>
                                        </p:tgtEl>
                                        <p:attrNameLst>
                                          <p:attrName>style.visibility</p:attrName>
                                        </p:attrNameLst>
                                      </p:cBhvr>
                                      <p:to>
                                        <p:strVal val="visible"/>
                                      </p:to>
                                    </p:set>
                                    <p:animEffect transition="in" filter="fade">
                                      <p:cBhvr>
                                        <p:cTn id="34" dur="500"/>
                                        <p:tgtEl>
                                          <p:spTgt spid="135">
                                            <p:txEl>
                                              <p:pRg st="3" end="3"/>
                                            </p:txEl>
                                          </p:spTgt>
                                        </p:tgtEl>
                                      </p:cBhvr>
                                    </p:animEffect>
                                  </p:childTnLst>
                                </p:cTn>
                              </p:par>
                            </p:childTnLst>
                          </p:cTn>
                        </p:par>
                        <p:par>
                          <p:cTn id="35" fill="hold">
                            <p:stCondLst>
                              <p:cond delay="500"/>
                            </p:stCondLst>
                            <p:childTnLst>
                              <p:par>
                                <p:cTn id="36" presetID="10" presetClass="entr" presetSubtype="0" fill="hold" nodeType="afterEffect">
                                  <p:stCondLst>
                                    <p:cond delay="0"/>
                                  </p:stCondLst>
                                  <p:childTnLst>
                                    <p:set>
                                      <p:cBhvr>
                                        <p:cTn id="37" dur="1" fill="hold">
                                          <p:stCondLst>
                                            <p:cond delay="0"/>
                                          </p:stCondLst>
                                        </p:cTn>
                                        <p:tgtEl>
                                          <p:spTgt spid="143"/>
                                        </p:tgtEl>
                                        <p:attrNameLst>
                                          <p:attrName>style.visibility</p:attrName>
                                        </p:attrNameLst>
                                      </p:cBhvr>
                                      <p:to>
                                        <p:strVal val="visible"/>
                                      </p:to>
                                    </p:set>
                                    <p:animEffect transition="in" filter="fade">
                                      <p:cBhvr>
                                        <p:cTn id="38" dur="500"/>
                                        <p:tgtEl>
                                          <p:spTgt spid="1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2"/>
          <p:cNvSpPr txBox="1">
            <a:spLocks/>
          </p:cNvSpPr>
          <p:nvPr/>
        </p:nvSpPr>
        <p:spPr>
          <a:xfrm>
            <a:off x="645953" y="466344"/>
            <a:ext cx="7148368" cy="122434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500" b="1" kern="1200" baseline="0">
                <a:solidFill>
                  <a:schemeClr val="bg1"/>
                </a:solidFill>
                <a:latin typeface="Roboto" charset="0"/>
                <a:ea typeface="Roboto" charset="0"/>
                <a:cs typeface="Roboto" charset="0"/>
              </a:defRPr>
            </a:lvl1pPr>
          </a:lstStyle>
          <a:p>
            <a:endParaRPr lang="en-US" sz="3200" dirty="0"/>
          </a:p>
        </p:txBody>
      </p:sp>
      <p:grpSp>
        <p:nvGrpSpPr>
          <p:cNvPr id="22" name="Group 21"/>
          <p:cNvGrpSpPr/>
          <p:nvPr/>
        </p:nvGrpSpPr>
        <p:grpSpPr>
          <a:xfrm>
            <a:off x="4983731" y="816788"/>
            <a:ext cx="3674963" cy="883684"/>
            <a:chOff x="5472391" y="5420212"/>
            <a:chExt cx="2685805" cy="883684"/>
          </a:xfrm>
        </p:grpSpPr>
        <p:sp>
          <p:nvSpPr>
            <p:cNvPr id="23" name="Content Placeholder 2"/>
            <p:cNvSpPr txBox="1">
              <a:spLocks/>
            </p:cNvSpPr>
            <p:nvPr/>
          </p:nvSpPr>
          <p:spPr>
            <a:xfrm>
              <a:off x="5817247" y="5420212"/>
              <a:ext cx="2340949" cy="88368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1200" dirty="0">
                  <a:solidFill>
                    <a:schemeClr val="bg1"/>
                  </a:solidFill>
                  <a:latin typeface="Roboto" charset="0"/>
                  <a:ea typeface="Roboto" charset="0"/>
                  <a:cs typeface="Roboto" charset="0"/>
                </a:rPr>
                <a:t>Calculating the block hash is computationally expensive. First node on the Blockchain network to correctly calculate the hash is rewarded with bitcoins.</a:t>
              </a:r>
            </a:p>
          </p:txBody>
        </p:sp>
        <p:sp>
          <p:nvSpPr>
            <p:cNvPr id="24" name="Oval 23"/>
            <p:cNvSpPr/>
            <p:nvPr/>
          </p:nvSpPr>
          <p:spPr>
            <a:xfrm>
              <a:off x="5507616" y="5485511"/>
              <a:ext cx="228899" cy="313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Content Placeholder 2"/>
            <p:cNvSpPr txBox="1">
              <a:spLocks/>
            </p:cNvSpPr>
            <p:nvPr/>
          </p:nvSpPr>
          <p:spPr>
            <a:xfrm>
              <a:off x="5472391" y="5516279"/>
              <a:ext cx="325181" cy="30509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1200" b="1" dirty="0">
                  <a:solidFill>
                    <a:srgbClr val="1E557B"/>
                  </a:solidFill>
                  <a:latin typeface="Roboto" charset="0"/>
                  <a:ea typeface="Roboto" charset="0"/>
                  <a:cs typeface="Roboto" charset="0"/>
                </a:rPr>
                <a:t>2.</a:t>
              </a:r>
            </a:p>
          </p:txBody>
        </p:sp>
      </p:grpSp>
      <p:grpSp>
        <p:nvGrpSpPr>
          <p:cNvPr id="26" name="Group 25"/>
          <p:cNvGrpSpPr/>
          <p:nvPr/>
        </p:nvGrpSpPr>
        <p:grpSpPr>
          <a:xfrm>
            <a:off x="2862789" y="1892353"/>
            <a:ext cx="1846451" cy="3245370"/>
            <a:chOff x="5575055" y="1798821"/>
            <a:chExt cx="1846451" cy="3245370"/>
          </a:xfrm>
        </p:grpSpPr>
        <p:sp>
          <p:nvSpPr>
            <p:cNvPr id="27" name="Rounded Rectangle 26"/>
            <p:cNvSpPr/>
            <p:nvPr/>
          </p:nvSpPr>
          <p:spPr>
            <a:xfrm>
              <a:off x="5575055" y="1798821"/>
              <a:ext cx="1846451" cy="3245370"/>
            </a:xfrm>
            <a:prstGeom prst="roundRect">
              <a:avLst>
                <a:gd name="adj" fmla="val 8143"/>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27"/>
            <p:cNvPicPr>
              <a:picLocks noChangeAspect="1"/>
            </p:cNvPicPr>
            <p:nvPr/>
          </p:nvPicPr>
          <p:blipFill>
            <a:blip r:embed="rId3"/>
            <a:stretch>
              <a:fillRect/>
            </a:stretch>
          </p:blipFill>
          <p:spPr>
            <a:xfrm>
              <a:off x="5750852" y="2015906"/>
              <a:ext cx="455070" cy="244023"/>
            </a:xfrm>
            <a:prstGeom prst="rect">
              <a:avLst/>
            </a:prstGeom>
          </p:spPr>
        </p:pic>
        <p:pic>
          <p:nvPicPr>
            <p:cNvPr id="29" name="Picture 28"/>
            <p:cNvPicPr>
              <a:picLocks noChangeAspect="1"/>
            </p:cNvPicPr>
            <p:nvPr/>
          </p:nvPicPr>
          <p:blipFill>
            <a:blip r:embed="rId4"/>
            <a:stretch>
              <a:fillRect/>
            </a:stretch>
          </p:blipFill>
          <p:spPr>
            <a:xfrm>
              <a:off x="5814166" y="3502907"/>
              <a:ext cx="368456" cy="375155"/>
            </a:xfrm>
            <a:prstGeom prst="rect">
              <a:avLst/>
            </a:prstGeom>
          </p:spPr>
        </p:pic>
        <p:pic>
          <p:nvPicPr>
            <p:cNvPr id="30" name="Picture 29"/>
            <p:cNvPicPr>
              <a:picLocks noChangeAspect="1"/>
            </p:cNvPicPr>
            <p:nvPr/>
          </p:nvPicPr>
          <p:blipFill>
            <a:blip r:embed="rId5"/>
            <a:stretch>
              <a:fillRect/>
            </a:stretch>
          </p:blipFill>
          <p:spPr>
            <a:xfrm>
              <a:off x="5729740" y="4295549"/>
              <a:ext cx="482532" cy="284231"/>
            </a:xfrm>
            <a:prstGeom prst="rect">
              <a:avLst/>
            </a:prstGeom>
          </p:spPr>
        </p:pic>
        <p:pic>
          <p:nvPicPr>
            <p:cNvPr id="32" name="Picture 31"/>
            <p:cNvPicPr>
              <a:picLocks noChangeAspect="1"/>
            </p:cNvPicPr>
            <p:nvPr/>
          </p:nvPicPr>
          <p:blipFill>
            <a:blip r:embed="rId6"/>
            <a:stretch>
              <a:fillRect/>
            </a:stretch>
          </p:blipFill>
          <p:spPr>
            <a:xfrm>
              <a:off x="5814166" y="2659343"/>
              <a:ext cx="390867" cy="417823"/>
            </a:xfrm>
            <a:prstGeom prst="rect">
              <a:avLst/>
            </a:prstGeom>
          </p:spPr>
        </p:pic>
        <p:sp>
          <p:nvSpPr>
            <p:cNvPr id="33" name="Content Placeholder 2"/>
            <p:cNvSpPr txBox="1">
              <a:spLocks/>
            </p:cNvSpPr>
            <p:nvPr/>
          </p:nvSpPr>
          <p:spPr>
            <a:xfrm>
              <a:off x="6252347" y="3555058"/>
              <a:ext cx="894886" cy="20414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800" dirty="0">
                  <a:solidFill>
                    <a:schemeClr val="bg1"/>
                  </a:solidFill>
                  <a:latin typeface="Roboto" charset="0"/>
                  <a:ea typeface="Roboto" charset="0"/>
                  <a:cs typeface="Roboto" charset="0"/>
                </a:rPr>
                <a:t>Previous Block</a:t>
              </a:r>
            </a:p>
          </p:txBody>
        </p:sp>
        <p:sp>
          <p:nvSpPr>
            <p:cNvPr id="34" name="Content Placeholder 2"/>
            <p:cNvSpPr txBox="1">
              <a:spLocks/>
            </p:cNvSpPr>
            <p:nvPr/>
          </p:nvSpPr>
          <p:spPr>
            <a:xfrm>
              <a:off x="6252346" y="3690484"/>
              <a:ext cx="967603" cy="20414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1000" b="1" dirty="0">
                  <a:solidFill>
                    <a:schemeClr val="bg1"/>
                  </a:solidFill>
                  <a:latin typeface="Roboto" charset="0"/>
                  <a:ea typeface="Roboto" charset="0"/>
                  <a:cs typeface="Roboto" charset="0"/>
                </a:rPr>
                <a:t>000000rejf67</a:t>
              </a:r>
            </a:p>
          </p:txBody>
        </p:sp>
        <p:sp>
          <p:nvSpPr>
            <p:cNvPr id="35" name="Content Placeholder 2"/>
            <p:cNvSpPr txBox="1">
              <a:spLocks/>
            </p:cNvSpPr>
            <p:nvPr/>
          </p:nvSpPr>
          <p:spPr>
            <a:xfrm>
              <a:off x="6246651" y="2719597"/>
              <a:ext cx="894886" cy="20414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800" dirty="0">
                  <a:solidFill>
                    <a:schemeClr val="bg1"/>
                  </a:solidFill>
                  <a:latin typeface="Roboto" charset="0"/>
                  <a:ea typeface="Roboto" charset="0"/>
                  <a:cs typeface="Roboto" charset="0"/>
                </a:rPr>
                <a:t>Proof of Work</a:t>
              </a:r>
            </a:p>
          </p:txBody>
        </p:sp>
        <p:sp>
          <p:nvSpPr>
            <p:cNvPr id="36" name="Content Placeholder 2"/>
            <p:cNvSpPr txBox="1">
              <a:spLocks/>
            </p:cNvSpPr>
            <p:nvPr/>
          </p:nvSpPr>
          <p:spPr>
            <a:xfrm>
              <a:off x="6246649" y="2855023"/>
              <a:ext cx="1071837" cy="20414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1000" b="1" dirty="0">
                  <a:solidFill>
                    <a:schemeClr val="bg1"/>
                  </a:solidFill>
                  <a:latin typeface="Roboto" charset="0"/>
                  <a:ea typeface="Roboto" charset="0"/>
                  <a:cs typeface="Roboto" charset="0"/>
                </a:rPr>
                <a:t>000000ueri32</a:t>
              </a:r>
            </a:p>
          </p:txBody>
        </p:sp>
        <p:sp>
          <p:nvSpPr>
            <p:cNvPr id="37" name="Content Placeholder 2"/>
            <p:cNvSpPr txBox="1">
              <a:spLocks/>
            </p:cNvSpPr>
            <p:nvPr/>
          </p:nvSpPr>
          <p:spPr>
            <a:xfrm>
              <a:off x="6253144" y="1947437"/>
              <a:ext cx="894886" cy="20414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800" dirty="0">
                  <a:solidFill>
                    <a:schemeClr val="bg1"/>
                  </a:solidFill>
                  <a:latin typeface="Roboto" charset="0"/>
                  <a:ea typeface="Roboto" charset="0"/>
                  <a:cs typeface="Roboto" charset="0"/>
                </a:rPr>
                <a:t>Block</a:t>
              </a:r>
            </a:p>
          </p:txBody>
        </p:sp>
        <p:sp>
          <p:nvSpPr>
            <p:cNvPr id="38" name="Content Placeholder 2"/>
            <p:cNvSpPr txBox="1">
              <a:spLocks/>
            </p:cNvSpPr>
            <p:nvPr/>
          </p:nvSpPr>
          <p:spPr>
            <a:xfrm>
              <a:off x="6253142" y="2082863"/>
              <a:ext cx="1071837" cy="20414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1000" b="1" dirty="0">
                  <a:solidFill>
                    <a:schemeClr val="bg1"/>
                  </a:solidFill>
                  <a:latin typeface="Roboto" charset="0"/>
                  <a:ea typeface="Roboto" charset="0"/>
                  <a:cs typeface="Roboto" charset="0"/>
                </a:rPr>
                <a:t>1,048,577</a:t>
              </a:r>
            </a:p>
          </p:txBody>
        </p:sp>
        <p:sp>
          <p:nvSpPr>
            <p:cNvPr id="39" name="Content Placeholder 2"/>
            <p:cNvSpPr txBox="1">
              <a:spLocks/>
            </p:cNvSpPr>
            <p:nvPr/>
          </p:nvSpPr>
          <p:spPr>
            <a:xfrm>
              <a:off x="6253143" y="4269967"/>
              <a:ext cx="1004038" cy="20414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800" dirty="0">
                  <a:solidFill>
                    <a:schemeClr val="bg1"/>
                  </a:solidFill>
                  <a:latin typeface="Roboto" charset="0"/>
                  <a:ea typeface="Roboto" charset="0"/>
                  <a:cs typeface="Roboto" charset="0"/>
                </a:rPr>
                <a:t>Transaction IDs</a:t>
              </a:r>
            </a:p>
          </p:txBody>
        </p:sp>
        <p:sp>
          <p:nvSpPr>
            <p:cNvPr id="40" name="Content Placeholder 2"/>
            <p:cNvSpPr txBox="1">
              <a:spLocks/>
            </p:cNvSpPr>
            <p:nvPr/>
          </p:nvSpPr>
          <p:spPr>
            <a:xfrm>
              <a:off x="6253142" y="4405393"/>
              <a:ext cx="1071837" cy="47768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1000" b="1" dirty="0">
                  <a:solidFill>
                    <a:schemeClr val="bg1"/>
                  </a:solidFill>
                  <a:latin typeface="Roboto" charset="0"/>
                  <a:ea typeface="Roboto" charset="0"/>
                  <a:cs typeface="Roboto" charset="0"/>
                </a:rPr>
                <a:t>Io8548</a:t>
              </a:r>
              <a:br>
                <a:rPr lang="en-US" sz="1000" b="1" dirty="0">
                  <a:solidFill>
                    <a:schemeClr val="bg1"/>
                  </a:solidFill>
                  <a:latin typeface="Roboto" charset="0"/>
                  <a:ea typeface="Roboto" charset="0"/>
                  <a:cs typeface="Roboto" charset="0"/>
                </a:rPr>
              </a:br>
              <a:r>
                <a:rPr lang="en-US" sz="1000" b="1" dirty="0">
                  <a:solidFill>
                    <a:schemeClr val="bg1"/>
                  </a:solidFill>
                  <a:latin typeface="Roboto" charset="0"/>
                  <a:ea typeface="Roboto" charset="0"/>
                  <a:cs typeface="Roboto" charset="0"/>
                </a:rPr>
                <a:t>9765mp</a:t>
              </a:r>
              <a:br>
                <a:rPr lang="en-US" sz="1000" b="1" dirty="0">
                  <a:solidFill>
                    <a:schemeClr val="bg1"/>
                  </a:solidFill>
                  <a:latin typeface="Roboto" charset="0"/>
                  <a:ea typeface="Roboto" charset="0"/>
                  <a:cs typeface="Roboto" charset="0"/>
                </a:rPr>
              </a:br>
              <a:r>
                <a:rPr lang="en-US" sz="1000" b="1" dirty="0">
                  <a:solidFill>
                    <a:schemeClr val="bg1"/>
                  </a:solidFill>
                  <a:latin typeface="Roboto" charset="0"/>
                  <a:ea typeface="Roboto" charset="0"/>
                  <a:cs typeface="Roboto" charset="0"/>
                </a:rPr>
                <a:t>twej45</a:t>
              </a:r>
            </a:p>
          </p:txBody>
        </p:sp>
      </p:grpSp>
      <p:grpSp>
        <p:nvGrpSpPr>
          <p:cNvPr id="41" name="Group 40"/>
          <p:cNvGrpSpPr/>
          <p:nvPr/>
        </p:nvGrpSpPr>
        <p:grpSpPr>
          <a:xfrm>
            <a:off x="4983731" y="1924304"/>
            <a:ext cx="1846451" cy="3245370"/>
            <a:chOff x="7695997" y="1830772"/>
            <a:chExt cx="1846451" cy="3245370"/>
          </a:xfrm>
        </p:grpSpPr>
        <p:sp>
          <p:nvSpPr>
            <p:cNvPr id="44" name="Rounded Rectangle 43"/>
            <p:cNvSpPr/>
            <p:nvPr/>
          </p:nvSpPr>
          <p:spPr>
            <a:xfrm>
              <a:off x="7695997" y="1830772"/>
              <a:ext cx="1846451" cy="3245370"/>
            </a:xfrm>
            <a:prstGeom prst="roundRect">
              <a:avLst>
                <a:gd name="adj" fmla="val 8143"/>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6" name="Picture 45"/>
            <p:cNvPicPr>
              <a:picLocks noChangeAspect="1"/>
            </p:cNvPicPr>
            <p:nvPr/>
          </p:nvPicPr>
          <p:blipFill>
            <a:blip r:embed="rId3"/>
            <a:stretch>
              <a:fillRect/>
            </a:stretch>
          </p:blipFill>
          <p:spPr>
            <a:xfrm>
              <a:off x="7885599" y="2015906"/>
              <a:ext cx="455070" cy="244023"/>
            </a:xfrm>
            <a:prstGeom prst="rect">
              <a:avLst/>
            </a:prstGeom>
          </p:spPr>
        </p:pic>
        <p:pic>
          <p:nvPicPr>
            <p:cNvPr id="47" name="Picture 46"/>
            <p:cNvPicPr>
              <a:picLocks noChangeAspect="1"/>
            </p:cNvPicPr>
            <p:nvPr/>
          </p:nvPicPr>
          <p:blipFill>
            <a:blip r:embed="rId4"/>
            <a:stretch>
              <a:fillRect/>
            </a:stretch>
          </p:blipFill>
          <p:spPr>
            <a:xfrm>
              <a:off x="7954593" y="3502907"/>
              <a:ext cx="368456" cy="375155"/>
            </a:xfrm>
            <a:prstGeom prst="rect">
              <a:avLst/>
            </a:prstGeom>
          </p:spPr>
        </p:pic>
        <p:pic>
          <p:nvPicPr>
            <p:cNvPr id="48" name="Picture 47"/>
            <p:cNvPicPr>
              <a:picLocks noChangeAspect="1"/>
            </p:cNvPicPr>
            <p:nvPr/>
          </p:nvPicPr>
          <p:blipFill>
            <a:blip r:embed="rId5"/>
            <a:stretch>
              <a:fillRect/>
            </a:stretch>
          </p:blipFill>
          <p:spPr>
            <a:xfrm>
              <a:off x="7871868" y="4295549"/>
              <a:ext cx="482532" cy="284231"/>
            </a:xfrm>
            <a:prstGeom prst="rect">
              <a:avLst/>
            </a:prstGeom>
          </p:spPr>
        </p:pic>
        <p:pic>
          <p:nvPicPr>
            <p:cNvPr id="53" name="Picture 52"/>
            <p:cNvPicPr>
              <a:picLocks noChangeAspect="1"/>
            </p:cNvPicPr>
            <p:nvPr/>
          </p:nvPicPr>
          <p:blipFill>
            <a:blip r:embed="rId6"/>
            <a:stretch>
              <a:fillRect/>
            </a:stretch>
          </p:blipFill>
          <p:spPr>
            <a:xfrm>
              <a:off x="7949802" y="2659343"/>
              <a:ext cx="390867" cy="417823"/>
            </a:xfrm>
            <a:prstGeom prst="rect">
              <a:avLst/>
            </a:prstGeom>
          </p:spPr>
        </p:pic>
        <p:sp>
          <p:nvSpPr>
            <p:cNvPr id="54" name="Content Placeholder 2"/>
            <p:cNvSpPr txBox="1">
              <a:spLocks/>
            </p:cNvSpPr>
            <p:nvPr/>
          </p:nvSpPr>
          <p:spPr>
            <a:xfrm>
              <a:off x="8389768" y="3555058"/>
              <a:ext cx="894886" cy="20414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800" dirty="0">
                  <a:solidFill>
                    <a:schemeClr val="bg1"/>
                  </a:solidFill>
                  <a:latin typeface="Roboto" charset="0"/>
                  <a:ea typeface="Roboto" charset="0"/>
                  <a:cs typeface="Roboto" charset="0"/>
                </a:rPr>
                <a:t>Previous Block</a:t>
              </a:r>
            </a:p>
          </p:txBody>
        </p:sp>
        <p:sp>
          <p:nvSpPr>
            <p:cNvPr id="58" name="Content Placeholder 2"/>
            <p:cNvSpPr txBox="1">
              <a:spLocks/>
            </p:cNvSpPr>
            <p:nvPr/>
          </p:nvSpPr>
          <p:spPr>
            <a:xfrm>
              <a:off x="8389767" y="3690484"/>
              <a:ext cx="1047884" cy="20414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1000" b="1" dirty="0">
                  <a:solidFill>
                    <a:schemeClr val="bg1"/>
                  </a:solidFill>
                  <a:latin typeface="Roboto" charset="0"/>
                  <a:ea typeface="Roboto" charset="0"/>
                  <a:cs typeface="Roboto" charset="0"/>
                </a:rPr>
                <a:t>000000ueri32</a:t>
              </a:r>
            </a:p>
          </p:txBody>
        </p:sp>
        <p:sp>
          <p:nvSpPr>
            <p:cNvPr id="59" name="Content Placeholder 2"/>
            <p:cNvSpPr txBox="1">
              <a:spLocks/>
            </p:cNvSpPr>
            <p:nvPr/>
          </p:nvSpPr>
          <p:spPr>
            <a:xfrm>
              <a:off x="8389767" y="2719597"/>
              <a:ext cx="894886" cy="20414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800" dirty="0">
                  <a:solidFill>
                    <a:schemeClr val="bg1"/>
                  </a:solidFill>
                  <a:latin typeface="Roboto" charset="0"/>
                  <a:ea typeface="Roboto" charset="0"/>
                  <a:cs typeface="Roboto" charset="0"/>
                </a:rPr>
                <a:t>Proof of Work</a:t>
              </a:r>
            </a:p>
          </p:txBody>
        </p:sp>
        <p:sp>
          <p:nvSpPr>
            <p:cNvPr id="60" name="Content Placeholder 2"/>
            <p:cNvSpPr txBox="1">
              <a:spLocks/>
            </p:cNvSpPr>
            <p:nvPr/>
          </p:nvSpPr>
          <p:spPr>
            <a:xfrm>
              <a:off x="8389765" y="2855023"/>
              <a:ext cx="1071837" cy="20414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1000" b="1" dirty="0">
                  <a:solidFill>
                    <a:schemeClr val="bg1"/>
                  </a:solidFill>
                  <a:latin typeface="Roboto" charset="0"/>
                  <a:ea typeface="Roboto" charset="0"/>
                  <a:cs typeface="Roboto" charset="0"/>
                </a:rPr>
                <a:t>0000007uy654</a:t>
              </a:r>
            </a:p>
          </p:txBody>
        </p:sp>
        <p:sp>
          <p:nvSpPr>
            <p:cNvPr id="61" name="Content Placeholder 2"/>
            <p:cNvSpPr txBox="1">
              <a:spLocks/>
            </p:cNvSpPr>
            <p:nvPr/>
          </p:nvSpPr>
          <p:spPr>
            <a:xfrm>
              <a:off x="8389765" y="1947437"/>
              <a:ext cx="894886" cy="20414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800" dirty="0">
                  <a:solidFill>
                    <a:schemeClr val="bg1"/>
                  </a:solidFill>
                  <a:latin typeface="Roboto" charset="0"/>
                  <a:ea typeface="Roboto" charset="0"/>
                  <a:cs typeface="Roboto" charset="0"/>
                </a:rPr>
                <a:t>Block</a:t>
              </a:r>
            </a:p>
          </p:txBody>
        </p:sp>
        <p:sp>
          <p:nvSpPr>
            <p:cNvPr id="62" name="Content Placeholder 2"/>
            <p:cNvSpPr txBox="1">
              <a:spLocks/>
            </p:cNvSpPr>
            <p:nvPr/>
          </p:nvSpPr>
          <p:spPr>
            <a:xfrm>
              <a:off x="8389763" y="2082863"/>
              <a:ext cx="1071837" cy="20414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1000" b="1" dirty="0">
                  <a:solidFill>
                    <a:schemeClr val="bg1"/>
                  </a:solidFill>
                  <a:latin typeface="Roboto" charset="0"/>
                  <a:ea typeface="Roboto" charset="0"/>
                  <a:cs typeface="Roboto" charset="0"/>
                </a:rPr>
                <a:t>1,048,578</a:t>
              </a:r>
            </a:p>
          </p:txBody>
        </p:sp>
        <p:sp>
          <p:nvSpPr>
            <p:cNvPr id="63" name="Content Placeholder 2"/>
            <p:cNvSpPr txBox="1">
              <a:spLocks/>
            </p:cNvSpPr>
            <p:nvPr/>
          </p:nvSpPr>
          <p:spPr>
            <a:xfrm>
              <a:off x="8389097" y="4269967"/>
              <a:ext cx="1004038" cy="20414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800" dirty="0">
                  <a:solidFill>
                    <a:schemeClr val="bg1"/>
                  </a:solidFill>
                  <a:latin typeface="Roboto" charset="0"/>
                  <a:ea typeface="Roboto" charset="0"/>
                  <a:cs typeface="Roboto" charset="0"/>
                </a:rPr>
                <a:t>Transaction IDs</a:t>
              </a:r>
            </a:p>
          </p:txBody>
        </p:sp>
        <p:sp>
          <p:nvSpPr>
            <p:cNvPr id="64" name="Content Placeholder 2"/>
            <p:cNvSpPr txBox="1">
              <a:spLocks/>
            </p:cNvSpPr>
            <p:nvPr/>
          </p:nvSpPr>
          <p:spPr>
            <a:xfrm>
              <a:off x="8389096" y="4405393"/>
              <a:ext cx="1071837" cy="47768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1000" b="1" dirty="0">
                  <a:solidFill>
                    <a:schemeClr val="bg1"/>
                  </a:solidFill>
                  <a:latin typeface="Roboto" charset="0"/>
                  <a:ea typeface="Roboto" charset="0"/>
                  <a:cs typeface="Roboto" charset="0"/>
                </a:rPr>
                <a:t>mj721t</a:t>
              </a:r>
              <a:br>
                <a:rPr lang="en-US" sz="1000" b="1" dirty="0">
                  <a:solidFill>
                    <a:schemeClr val="bg1"/>
                  </a:solidFill>
                  <a:latin typeface="Roboto" charset="0"/>
                  <a:ea typeface="Roboto" charset="0"/>
                  <a:cs typeface="Roboto" charset="0"/>
                </a:rPr>
              </a:br>
              <a:r>
                <a:rPr lang="en-US" sz="1000" b="1" dirty="0">
                  <a:solidFill>
                    <a:schemeClr val="bg1"/>
                  </a:solidFill>
                  <a:latin typeface="Roboto" charset="0"/>
                  <a:ea typeface="Roboto" charset="0"/>
                  <a:cs typeface="Roboto" charset="0"/>
                </a:rPr>
                <a:t>ijdy73</a:t>
              </a:r>
              <a:br>
                <a:rPr lang="en-US" sz="1000" b="1" dirty="0">
                  <a:solidFill>
                    <a:schemeClr val="bg1"/>
                  </a:solidFill>
                  <a:latin typeface="Roboto" charset="0"/>
                  <a:ea typeface="Roboto" charset="0"/>
                  <a:cs typeface="Roboto" charset="0"/>
                </a:rPr>
              </a:br>
              <a:r>
                <a:rPr lang="en-US" sz="1000" b="1" dirty="0">
                  <a:solidFill>
                    <a:schemeClr val="bg1"/>
                  </a:solidFill>
                  <a:latin typeface="Roboto" charset="0"/>
                  <a:ea typeface="Roboto" charset="0"/>
                  <a:cs typeface="Roboto" charset="0"/>
                </a:rPr>
                <a:t>mp06gv</a:t>
              </a:r>
            </a:p>
          </p:txBody>
        </p:sp>
      </p:grpSp>
      <p:grpSp>
        <p:nvGrpSpPr>
          <p:cNvPr id="65" name="Group 64"/>
          <p:cNvGrpSpPr/>
          <p:nvPr/>
        </p:nvGrpSpPr>
        <p:grpSpPr>
          <a:xfrm>
            <a:off x="7111598" y="1924304"/>
            <a:ext cx="1846451" cy="3245370"/>
            <a:chOff x="9823864" y="1830772"/>
            <a:chExt cx="1846451" cy="3245370"/>
          </a:xfrm>
        </p:grpSpPr>
        <p:sp>
          <p:nvSpPr>
            <p:cNvPr id="66" name="Rounded Rectangle 65"/>
            <p:cNvSpPr/>
            <p:nvPr/>
          </p:nvSpPr>
          <p:spPr>
            <a:xfrm>
              <a:off x="9823864" y="1830772"/>
              <a:ext cx="1846451" cy="3245370"/>
            </a:xfrm>
            <a:prstGeom prst="roundRect">
              <a:avLst>
                <a:gd name="adj" fmla="val 8143"/>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7" name="Picture 66"/>
            <p:cNvPicPr>
              <a:picLocks noChangeAspect="1"/>
            </p:cNvPicPr>
            <p:nvPr/>
          </p:nvPicPr>
          <p:blipFill>
            <a:blip r:embed="rId3"/>
            <a:stretch>
              <a:fillRect/>
            </a:stretch>
          </p:blipFill>
          <p:spPr>
            <a:xfrm>
              <a:off x="10017719" y="2015906"/>
              <a:ext cx="455070" cy="244023"/>
            </a:xfrm>
            <a:prstGeom prst="rect">
              <a:avLst/>
            </a:prstGeom>
          </p:spPr>
        </p:pic>
        <p:pic>
          <p:nvPicPr>
            <p:cNvPr id="68" name="Picture 67"/>
            <p:cNvPicPr>
              <a:picLocks noChangeAspect="1"/>
            </p:cNvPicPr>
            <p:nvPr/>
          </p:nvPicPr>
          <p:blipFill>
            <a:blip r:embed="rId4"/>
            <a:stretch>
              <a:fillRect/>
            </a:stretch>
          </p:blipFill>
          <p:spPr>
            <a:xfrm>
              <a:off x="10083275" y="3502907"/>
              <a:ext cx="368456" cy="375155"/>
            </a:xfrm>
            <a:prstGeom prst="rect">
              <a:avLst/>
            </a:prstGeom>
          </p:spPr>
        </p:pic>
        <p:pic>
          <p:nvPicPr>
            <p:cNvPr id="69" name="Picture 68"/>
            <p:cNvPicPr>
              <a:picLocks noChangeAspect="1"/>
            </p:cNvPicPr>
            <p:nvPr/>
          </p:nvPicPr>
          <p:blipFill>
            <a:blip r:embed="rId5"/>
            <a:stretch>
              <a:fillRect/>
            </a:stretch>
          </p:blipFill>
          <p:spPr>
            <a:xfrm>
              <a:off x="10000813" y="4295549"/>
              <a:ext cx="482532" cy="284231"/>
            </a:xfrm>
            <a:prstGeom prst="rect">
              <a:avLst/>
            </a:prstGeom>
          </p:spPr>
        </p:pic>
        <p:pic>
          <p:nvPicPr>
            <p:cNvPr id="70" name="Picture 69"/>
            <p:cNvPicPr>
              <a:picLocks noChangeAspect="1"/>
            </p:cNvPicPr>
            <p:nvPr/>
          </p:nvPicPr>
          <p:blipFill>
            <a:blip r:embed="rId6"/>
            <a:stretch>
              <a:fillRect/>
            </a:stretch>
          </p:blipFill>
          <p:spPr>
            <a:xfrm>
              <a:off x="10081922" y="2659343"/>
              <a:ext cx="390867" cy="417823"/>
            </a:xfrm>
            <a:prstGeom prst="rect">
              <a:avLst/>
            </a:prstGeom>
          </p:spPr>
        </p:pic>
        <p:sp>
          <p:nvSpPr>
            <p:cNvPr id="71" name="Content Placeholder 2"/>
            <p:cNvSpPr txBox="1">
              <a:spLocks/>
            </p:cNvSpPr>
            <p:nvPr/>
          </p:nvSpPr>
          <p:spPr>
            <a:xfrm>
              <a:off x="10519071" y="3555058"/>
              <a:ext cx="894886" cy="20414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800" dirty="0">
                  <a:solidFill>
                    <a:schemeClr val="bg1"/>
                  </a:solidFill>
                  <a:latin typeface="Roboto" charset="0"/>
                  <a:ea typeface="Roboto" charset="0"/>
                  <a:cs typeface="Roboto" charset="0"/>
                </a:rPr>
                <a:t>Previous Block</a:t>
              </a:r>
            </a:p>
          </p:txBody>
        </p:sp>
        <p:sp>
          <p:nvSpPr>
            <p:cNvPr id="72" name="Content Placeholder 2"/>
            <p:cNvSpPr txBox="1">
              <a:spLocks/>
            </p:cNvSpPr>
            <p:nvPr/>
          </p:nvSpPr>
          <p:spPr>
            <a:xfrm>
              <a:off x="10519069" y="3690484"/>
              <a:ext cx="1071837" cy="20414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1000" b="1" dirty="0">
                  <a:solidFill>
                    <a:schemeClr val="bg1"/>
                  </a:solidFill>
                  <a:latin typeface="Roboto" charset="0"/>
                  <a:ea typeface="Roboto" charset="0"/>
                  <a:cs typeface="Roboto" charset="0"/>
                </a:rPr>
                <a:t>0000007uy654</a:t>
              </a:r>
            </a:p>
          </p:txBody>
        </p:sp>
        <p:sp>
          <p:nvSpPr>
            <p:cNvPr id="73" name="Content Placeholder 2"/>
            <p:cNvSpPr txBox="1">
              <a:spLocks/>
            </p:cNvSpPr>
            <p:nvPr/>
          </p:nvSpPr>
          <p:spPr>
            <a:xfrm>
              <a:off x="10519071" y="2719597"/>
              <a:ext cx="894886" cy="20414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800" dirty="0">
                  <a:solidFill>
                    <a:schemeClr val="bg1"/>
                  </a:solidFill>
                  <a:latin typeface="Roboto" charset="0"/>
                  <a:ea typeface="Roboto" charset="0"/>
                  <a:cs typeface="Roboto" charset="0"/>
                </a:rPr>
                <a:t>Proof of Work</a:t>
              </a:r>
            </a:p>
          </p:txBody>
        </p:sp>
        <p:sp>
          <p:nvSpPr>
            <p:cNvPr id="74" name="Content Placeholder 2"/>
            <p:cNvSpPr txBox="1">
              <a:spLocks/>
            </p:cNvSpPr>
            <p:nvPr/>
          </p:nvSpPr>
          <p:spPr>
            <a:xfrm>
              <a:off x="10519069" y="2855023"/>
              <a:ext cx="1071837" cy="20414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1000" b="1" dirty="0">
                  <a:solidFill>
                    <a:schemeClr val="bg1"/>
                  </a:solidFill>
                  <a:latin typeface="Roboto" charset="0"/>
                  <a:ea typeface="Roboto" charset="0"/>
                  <a:cs typeface="Roboto" charset="0"/>
                </a:rPr>
                <a:t>00000078ujma</a:t>
              </a:r>
            </a:p>
          </p:txBody>
        </p:sp>
        <p:sp>
          <p:nvSpPr>
            <p:cNvPr id="75" name="Content Placeholder 2"/>
            <p:cNvSpPr txBox="1">
              <a:spLocks/>
            </p:cNvSpPr>
            <p:nvPr/>
          </p:nvSpPr>
          <p:spPr>
            <a:xfrm>
              <a:off x="10519069" y="1947437"/>
              <a:ext cx="894886" cy="20414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800" dirty="0">
                  <a:solidFill>
                    <a:schemeClr val="bg1"/>
                  </a:solidFill>
                  <a:latin typeface="Roboto" charset="0"/>
                  <a:ea typeface="Roboto" charset="0"/>
                  <a:cs typeface="Roboto" charset="0"/>
                </a:rPr>
                <a:t>Block</a:t>
              </a:r>
            </a:p>
          </p:txBody>
        </p:sp>
        <p:sp>
          <p:nvSpPr>
            <p:cNvPr id="76" name="Content Placeholder 2"/>
            <p:cNvSpPr txBox="1">
              <a:spLocks/>
            </p:cNvSpPr>
            <p:nvPr/>
          </p:nvSpPr>
          <p:spPr>
            <a:xfrm>
              <a:off x="10519067" y="2082863"/>
              <a:ext cx="1071837" cy="20414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1000" b="1" dirty="0">
                  <a:solidFill>
                    <a:schemeClr val="bg1"/>
                  </a:solidFill>
                  <a:latin typeface="Roboto" charset="0"/>
                  <a:ea typeface="Roboto" charset="0"/>
                  <a:cs typeface="Roboto" charset="0"/>
                </a:rPr>
                <a:t>1,048,579</a:t>
              </a:r>
            </a:p>
          </p:txBody>
        </p:sp>
        <p:sp>
          <p:nvSpPr>
            <p:cNvPr id="77" name="Content Placeholder 2"/>
            <p:cNvSpPr txBox="1">
              <a:spLocks/>
            </p:cNvSpPr>
            <p:nvPr/>
          </p:nvSpPr>
          <p:spPr>
            <a:xfrm>
              <a:off x="10519067" y="4269967"/>
              <a:ext cx="1004038" cy="20414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800" dirty="0">
                  <a:solidFill>
                    <a:schemeClr val="bg1"/>
                  </a:solidFill>
                  <a:latin typeface="Roboto" charset="0"/>
                  <a:ea typeface="Roboto" charset="0"/>
                  <a:cs typeface="Roboto" charset="0"/>
                </a:rPr>
                <a:t>Transaction IDs</a:t>
              </a:r>
            </a:p>
          </p:txBody>
        </p:sp>
        <p:sp>
          <p:nvSpPr>
            <p:cNvPr id="78" name="Content Placeholder 2"/>
            <p:cNvSpPr txBox="1">
              <a:spLocks/>
            </p:cNvSpPr>
            <p:nvPr/>
          </p:nvSpPr>
          <p:spPr>
            <a:xfrm>
              <a:off x="10519066" y="4405393"/>
              <a:ext cx="1071837" cy="47768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1000" b="1" dirty="0">
                  <a:solidFill>
                    <a:schemeClr val="bg1"/>
                  </a:solidFill>
                  <a:latin typeface="Roboto" charset="0"/>
                  <a:ea typeface="Roboto" charset="0"/>
                  <a:cs typeface="Roboto" charset="0"/>
                </a:rPr>
                <a:t>jiu6ub</a:t>
              </a:r>
              <a:br>
                <a:rPr lang="en-US" sz="1000" b="1" dirty="0">
                  <a:solidFill>
                    <a:schemeClr val="bg1"/>
                  </a:solidFill>
                  <a:latin typeface="Roboto" charset="0"/>
                  <a:ea typeface="Roboto" charset="0"/>
                  <a:cs typeface="Roboto" charset="0"/>
                </a:rPr>
              </a:br>
              <a:r>
                <a:rPr lang="en-US" sz="1000" b="1" dirty="0">
                  <a:solidFill>
                    <a:schemeClr val="bg1"/>
                  </a:solidFill>
                  <a:latin typeface="Roboto" charset="0"/>
                  <a:ea typeface="Roboto" charset="0"/>
                  <a:cs typeface="Roboto" charset="0"/>
                </a:rPr>
                <a:t>2xc432</a:t>
              </a:r>
              <a:br>
                <a:rPr lang="en-US" sz="1000" b="1" dirty="0">
                  <a:solidFill>
                    <a:schemeClr val="bg1"/>
                  </a:solidFill>
                  <a:latin typeface="Roboto" charset="0"/>
                  <a:ea typeface="Roboto" charset="0"/>
                  <a:cs typeface="Roboto" charset="0"/>
                </a:rPr>
              </a:br>
              <a:r>
                <a:rPr lang="en-US" sz="1000" b="1" dirty="0">
                  <a:solidFill>
                    <a:schemeClr val="bg1"/>
                  </a:solidFill>
                  <a:latin typeface="Roboto" charset="0"/>
                  <a:ea typeface="Roboto" charset="0"/>
                  <a:cs typeface="Roboto" charset="0"/>
                </a:rPr>
                <a:t>09okju</a:t>
              </a:r>
            </a:p>
          </p:txBody>
        </p:sp>
      </p:grpSp>
      <p:cxnSp>
        <p:nvCxnSpPr>
          <p:cNvPr id="79" name="Straight Connector 78"/>
          <p:cNvCxnSpPr/>
          <p:nvPr/>
        </p:nvCxnSpPr>
        <p:spPr>
          <a:xfrm>
            <a:off x="2400884" y="3050626"/>
            <a:ext cx="673512" cy="649706"/>
          </a:xfrm>
          <a:prstGeom prst="line">
            <a:avLst/>
          </a:prstGeom>
          <a:ln w="12700">
            <a:solidFill>
              <a:schemeClr val="bg1"/>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0" name="Rectangle 79"/>
          <p:cNvSpPr/>
          <p:nvPr/>
        </p:nvSpPr>
        <p:spPr>
          <a:xfrm>
            <a:off x="3012340" y="2665282"/>
            <a:ext cx="1593880" cy="593566"/>
          </a:xfrm>
          <a:prstGeom prst="rect">
            <a:avLst/>
          </a:prstGeom>
          <a:noFill/>
          <a:ln>
            <a:solidFill>
              <a:srgbClr val="35B2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1" name="Straight Connector 80"/>
          <p:cNvCxnSpPr/>
          <p:nvPr/>
        </p:nvCxnSpPr>
        <p:spPr>
          <a:xfrm>
            <a:off x="4514033" y="3050626"/>
            <a:ext cx="673512" cy="649706"/>
          </a:xfrm>
          <a:prstGeom prst="line">
            <a:avLst/>
          </a:prstGeom>
          <a:ln w="12700">
            <a:solidFill>
              <a:schemeClr val="bg1"/>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a:off x="6664394" y="3050626"/>
            <a:ext cx="673512" cy="649706"/>
          </a:xfrm>
          <a:prstGeom prst="line">
            <a:avLst/>
          </a:prstGeom>
          <a:ln w="12700">
            <a:solidFill>
              <a:schemeClr val="bg1"/>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83" name="Group 82"/>
          <p:cNvGrpSpPr/>
          <p:nvPr/>
        </p:nvGrpSpPr>
        <p:grpSpPr>
          <a:xfrm>
            <a:off x="2721240" y="2908852"/>
            <a:ext cx="856582" cy="2001559"/>
            <a:chOff x="5433506" y="2908852"/>
            <a:chExt cx="856582" cy="2001559"/>
          </a:xfrm>
        </p:grpSpPr>
        <p:cxnSp>
          <p:nvCxnSpPr>
            <p:cNvPr id="84" name="Straight Connector 83"/>
            <p:cNvCxnSpPr/>
            <p:nvPr/>
          </p:nvCxnSpPr>
          <p:spPr>
            <a:xfrm flipH="1">
              <a:off x="5476875" y="3866880"/>
              <a:ext cx="273978" cy="0"/>
            </a:xfrm>
            <a:prstGeom prst="line">
              <a:avLst/>
            </a:prstGeom>
            <a:ln w="12700">
              <a:solidFill>
                <a:schemeClr val="bg1"/>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85" name="Group 84"/>
            <p:cNvGrpSpPr/>
            <p:nvPr/>
          </p:nvGrpSpPr>
          <p:grpSpPr>
            <a:xfrm>
              <a:off x="5433506" y="2908852"/>
              <a:ext cx="856582" cy="2001559"/>
              <a:chOff x="5433506" y="2815320"/>
              <a:chExt cx="856582" cy="2001559"/>
            </a:xfrm>
          </p:grpSpPr>
          <p:cxnSp>
            <p:nvCxnSpPr>
              <p:cNvPr id="86" name="Straight Connector 85"/>
              <p:cNvCxnSpPr/>
              <p:nvPr/>
            </p:nvCxnSpPr>
            <p:spPr>
              <a:xfrm>
                <a:off x="5437606" y="2821668"/>
                <a:ext cx="241515" cy="0"/>
              </a:xfrm>
              <a:prstGeom prst="line">
                <a:avLst/>
              </a:prstGeom>
              <a:ln w="12700">
                <a:solidFill>
                  <a:schemeClr val="bg1"/>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flipV="1">
                <a:off x="5437606" y="2815320"/>
                <a:ext cx="0" cy="2001558"/>
              </a:xfrm>
              <a:prstGeom prst="line">
                <a:avLst/>
              </a:prstGeom>
              <a:ln w="12700">
                <a:solidFill>
                  <a:schemeClr val="bg1"/>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a:off x="5433506" y="4816878"/>
                <a:ext cx="856582" cy="0"/>
              </a:xfrm>
              <a:prstGeom prst="line">
                <a:avLst/>
              </a:prstGeom>
              <a:ln w="12700">
                <a:solidFill>
                  <a:schemeClr val="bg1"/>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a:off x="6182622" y="4671786"/>
                <a:ext cx="107466" cy="0"/>
              </a:xfrm>
              <a:prstGeom prst="line">
                <a:avLst/>
              </a:prstGeom>
              <a:ln w="12700">
                <a:solidFill>
                  <a:schemeClr val="bg1"/>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a:off x="6182622" y="4532616"/>
                <a:ext cx="107466" cy="0"/>
              </a:xfrm>
              <a:prstGeom prst="line">
                <a:avLst/>
              </a:prstGeom>
              <a:ln w="12700">
                <a:solidFill>
                  <a:schemeClr val="bg1"/>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flipV="1">
                <a:off x="6178933" y="4526266"/>
                <a:ext cx="0" cy="290613"/>
              </a:xfrm>
              <a:prstGeom prst="line">
                <a:avLst/>
              </a:prstGeom>
              <a:ln w="12700">
                <a:solidFill>
                  <a:schemeClr val="bg1"/>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grpSp>
        <p:nvGrpSpPr>
          <p:cNvPr id="92" name="Group 91"/>
          <p:cNvGrpSpPr/>
          <p:nvPr/>
        </p:nvGrpSpPr>
        <p:grpSpPr>
          <a:xfrm>
            <a:off x="740439" y="1611525"/>
            <a:ext cx="1846451" cy="3526198"/>
            <a:chOff x="3452705" y="1611525"/>
            <a:chExt cx="1846451" cy="3526198"/>
          </a:xfrm>
        </p:grpSpPr>
        <p:grpSp>
          <p:nvGrpSpPr>
            <p:cNvPr id="93" name="Group 92"/>
            <p:cNvGrpSpPr/>
            <p:nvPr/>
          </p:nvGrpSpPr>
          <p:grpSpPr>
            <a:xfrm>
              <a:off x="3452705" y="1892353"/>
              <a:ext cx="1846451" cy="3245370"/>
              <a:chOff x="3452705" y="1798821"/>
              <a:chExt cx="1846451" cy="3245370"/>
            </a:xfrm>
          </p:grpSpPr>
          <p:sp>
            <p:nvSpPr>
              <p:cNvPr id="95" name="Rounded Rectangle 94"/>
              <p:cNvSpPr/>
              <p:nvPr/>
            </p:nvSpPr>
            <p:spPr>
              <a:xfrm>
                <a:off x="3452705" y="1798821"/>
                <a:ext cx="1846451" cy="3245370"/>
              </a:xfrm>
              <a:prstGeom prst="roundRect">
                <a:avLst>
                  <a:gd name="adj" fmla="val 8143"/>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6" name="Picture 95"/>
              <p:cNvPicPr>
                <a:picLocks noChangeAspect="1"/>
              </p:cNvPicPr>
              <p:nvPr/>
            </p:nvPicPr>
            <p:blipFill>
              <a:blip r:embed="rId3"/>
              <a:stretch>
                <a:fillRect/>
              </a:stretch>
            </p:blipFill>
            <p:spPr>
              <a:xfrm>
                <a:off x="3597854" y="2015906"/>
                <a:ext cx="455070" cy="244023"/>
              </a:xfrm>
              <a:prstGeom prst="rect">
                <a:avLst/>
              </a:prstGeom>
            </p:spPr>
          </p:pic>
          <p:pic>
            <p:nvPicPr>
              <p:cNvPr id="97" name="Picture 96"/>
              <p:cNvPicPr>
                <a:picLocks noChangeAspect="1"/>
              </p:cNvPicPr>
              <p:nvPr/>
            </p:nvPicPr>
            <p:blipFill>
              <a:blip r:embed="rId4"/>
              <a:stretch>
                <a:fillRect/>
              </a:stretch>
            </p:blipFill>
            <p:spPr>
              <a:xfrm>
                <a:off x="3666188" y="3502907"/>
                <a:ext cx="368456" cy="375155"/>
              </a:xfrm>
              <a:prstGeom prst="rect">
                <a:avLst/>
              </a:prstGeom>
            </p:spPr>
          </p:pic>
          <p:pic>
            <p:nvPicPr>
              <p:cNvPr id="98" name="Picture 97"/>
              <p:cNvPicPr>
                <a:picLocks noChangeAspect="1"/>
              </p:cNvPicPr>
              <p:nvPr/>
            </p:nvPicPr>
            <p:blipFill>
              <a:blip r:embed="rId5"/>
              <a:stretch>
                <a:fillRect/>
              </a:stretch>
            </p:blipFill>
            <p:spPr>
              <a:xfrm>
                <a:off x="3587541" y="4295549"/>
                <a:ext cx="482532" cy="284231"/>
              </a:xfrm>
              <a:prstGeom prst="rect">
                <a:avLst/>
              </a:prstGeom>
            </p:spPr>
          </p:pic>
          <p:pic>
            <p:nvPicPr>
              <p:cNvPr id="99" name="Picture 98"/>
              <p:cNvPicPr>
                <a:picLocks noChangeAspect="1"/>
              </p:cNvPicPr>
              <p:nvPr/>
            </p:nvPicPr>
            <p:blipFill>
              <a:blip r:embed="rId6"/>
              <a:stretch>
                <a:fillRect/>
              </a:stretch>
            </p:blipFill>
            <p:spPr>
              <a:xfrm>
                <a:off x="3662057" y="2659343"/>
                <a:ext cx="390867" cy="417823"/>
              </a:xfrm>
              <a:prstGeom prst="rect">
                <a:avLst/>
              </a:prstGeom>
            </p:spPr>
          </p:pic>
          <p:sp>
            <p:nvSpPr>
              <p:cNvPr id="100" name="Content Placeholder 2"/>
              <p:cNvSpPr txBox="1">
                <a:spLocks/>
              </p:cNvSpPr>
              <p:nvPr/>
            </p:nvSpPr>
            <p:spPr>
              <a:xfrm>
                <a:off x="4106710" y="2719597"/>
                <a:ext cx="894886" cy="20414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800" dirty="0">
                    <a:solidFill>
                      <a:schemeClr val="bg1"/>
                    </a:solidFill>
                    <a:latin typeface="Roboto" charset="0"/>
                    <a:ea typeface="Roboto" charset="0"/>
                    <a:cs typeface="Roboto" charset="0"/>
                  </a:rPr>
                  <a:t>Proof of Work</a:t>
                </a:r>
              </a:p>
            </p:txBody>
          </p:sp>
          <p:sp>
            <p:nvSpPr>
              <p:cNvPr id="101" name="Content Placeholder 2"/>
              <p:cNvSpPr txBox="1">
                <a:spLocks/>
              </p:cNvSpPr>
              <p:nvPr/>
            </p:nvSpPr>
            <p:spPr>
              <a:xfrm>
                <a:off x="4106708" y="2855023"/>
                <a:ext cx="1071837" cy="20414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1000" b="1" dirty="0">
                    <a:solidFill>
                      <a:schemeClr val="bg1"/>
                    </a:solidFill>
                    <a:latin typeface="Roboto" charset="0"/>
                    <a:ea typeface="Roboto" charset="0"/>
                    <a:cs typeface="Roboto" charset="0"/>
                  </a:rPr>
                  <a:t>000000rejf67</a:t>
                </a:r>
              </a:p>
            </p:txBody>
          </p:sp>
          <p:sp>
            <p:nvSpPr>
              <p:cNvPr id="102" name="Content Placeholder 2"/>
              <p:cNvSpPr txBox="1">
                <a:spLocks/>
              </p:cNvSpPr>
              <p:nvPr/>
            </p:nvSpPr>
            <p:spPr>
              <a:xfrm>
                <a:off x="4101362" y="3555058"/>
                <a:ext cx="894886" cy="20414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800" dirty="0">
                    <a:solidFill>
                      <a:schemeClr val="bg1"/>
                    </a:solidFill>
                    <a:latin typeface="Roboto" charset="0"/>
                    <a:ea typeface="Roboto" charset="0"/>
                    <a:cs typeface="Roboto" charset="0"/>
                  </a:rPr>
                  <a:t>Previous Block</a:t>
                </a:r>
              </a:p>
            </p:txBody>
          </p:sp>
          <p:sp>
            <p:nvSpPr>
              <p:cNvPr id="108" name="Content Placeholder 2"/>
              <p:cNvSpPr txBox="1">
                <a:spLocks/>
              </p:cNvSpPr>
              <p:nvPr/>
            </p:nvSpPr>
            <p:spPr>
              <a:xfrm>
                <a:off x="4101361" y="3690484"/>
                <a:ext cx="1071837" cy="20414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1000" b="1" dirty="0">
                    <a:solidFill>
                      <a:schemeClr val="bg1"/>
                    </a:solidFill>
                    <a:latin typeface="Roboto" charset="0"/>
                    <a:ea typeface="Roboto" charset="0"/>
                    <a:cs typeface="Roboto" charset="0"/>
                  </a:rPr>
                  <a:t>000000erw562</a:t>
                </a:r>
              </a:p>
            </p:txBody>
          </p:sp>
          <p:sp>
            <p:nvSpPr>
              <p:cNvPr id="109" name="Content Placeholder 2"/>
              <p:cNvSpPr txBox="1">
                <a:spLocks/>
              </p:cNvSpPr>
              <p:nvPr/>
            </p:nvSpPr>
            <p:spPr>
              <a:xfrm>
                <a:off x="4106710" y="1947437"/>
                <a:ext cx="894886" cy="20414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800" dirty="0">
                    <a:solidFill>
                      <a:schemeClr val="bg1"/>
                    </a:solidFill>
                    <a:latin typeface="Roboto" charset="0"/>
                    <a:ea typeface="Roboto" charset="0"/>
                    <a:cs typeface="Roboto" charset="0"/>
                  </a:rPr>
                  <a:t>Block</a:t>
                </a:r>
              </a:p>
            </p:txBody>
          </p:sp>
          <p:sp>
            <p:nvSpPr>
              <p:cNvPr id="110" name="Content Placeholder 2"/>
              <p:cNvSpPr txBox="1">
                <a:spLocks/>
              </p:cNvSpPr>
              <p:nvPr/>
            </p:nvSpPr>
            <p:spPr>
              <a:xfrm>
                <a:off x="4106708" y="2082863"/>
                <a:ext cx="1071837" cy="20414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1000" b="1" dirty="0">
                    <a:solidFill>
                      <a:schemeClr val="bg1"/>
                    </a:solidFill>
                    <a:latin typeface="Roboto" charset="0"/>
                    <a:ea typeface="Roboto" charset="0"/>
                    <a:cs typeface="Roboto" charset="0"/>
                  </a:rPr>
                  <a:t>1,048,576</a:t>
                </a:r>
              </a:p>
            </p:txBody>
          </p:sp>
          <p:sp>
            <p:nvSpPr>
              <p:cNvPr id="111" name="Content Placeholder 2"/>
              <p:cNvSpPr txBox="1">
                <a:spLocks/>
              </p:cNvSpPr>
              <p:nvPr/>
            </p:nvSpPr>
            <p:spPr>
              <a:xfrm>
                <a:off x="4101362" y="4269967"/>
                <a:ext cx="1004038" cy="20414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800">
                    <a:solidFill>
                      <a:schemeClr val="bg1"/>
                    </a:solidFill>
                    <a:latin typeface="Roboto" charset="0"/>
                    <a:ea typeface="Roboto" charset="0"/>
                    <a:cs typeface="Roboto" charset="0"/>
                  </a:rPr>
                  <a:t>Transaction IDs</a:t>
                </a:r>
                <a:endParaRPr lang="en-US" sz="800" dirty="0">
                  <a:solidFill>
                    <a:schemeClr val="bg1"/>
                  </a:solidFill>
                  <a:latin typeface="Roboto" charset="0"/>
                  <a:ea typeface="Roboto" charset="0"/>
                  <a:cs typeface="Roboto" charset="0"/>
                </a:endParaRPr>
              </a:p>
            </p:txBody>
          </p:sp>
          <p:sp>
            <p:nvSpPr>
              <p:cNvPr id="112" name="Content Placeholder 2"/>
              <p:cNvSpPr txBox="1">
                <a:spLocks/>
              </p:cNvSpPr>
              <p:nvPr/>
            </p:nvSpPr>
            <p:spPr>
              <a:xfrm>
                <a:off x="4101361" y="4405393"/>
                <a:ext cx="1071837" cy="47768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1000" b="1">
                    <a:solidFill>
                      <a:schemeClr val="bg1"/>
                    </a:solidFill>
                    <a:latin typeface="Roboto" charset="0"/>
                    <a:ea typeface="Roboto" charset="0"/>
                    <a:cs typeface="Roboto" charset="0"/>
                  </a:rPr>
                  <a:t>743ojd</a:t>
                </a:r>
                <a:br>
                  <a:rPr lang="en-US" sz="1000" b="1">
                    <a:solidFill>
                      <a:schemeClr val="bg1"/>
                    </a:solidFill>
                    <a:latin typeface="Roboto" charset="0"/>
                    <a:ea typeface="Roboto" charset="0"/>
                    <a:cs typeface="Roboto" charset="0"/>
                  </a:rPr>
                </a:br>
                <a:r>
                  <a:rPr lang="en-US" sz="1000" b="1">
                    <a:solidFill>
                      <a:schemeClr val="bg1"/>
                    </a:solidFill>
                    <a:latin typeface="Roboto" charset="0"/>
                    <a:ea typeface="Roboto" charset="0"/>
                    <a:cs typeface="Roboto" charset="0"/>
                  </a:rPr>
                  <a:t>8932ue</a:t>
                </a:r>
                <a:br>
                  <a:rPr lang="en-US" sz="1000" b="1" dirty="0">
                    <a:solidFill>
                      <a:schemeClr val="bg1"/>
                    </a:solidFill>
                    <a:latin typeface="Roboto" charset="0"/>
                    <a:ea typeface="Roboto" charset="0"/>
                    <a:cs typeface="Roboto" charset="0"/>
                  </a:rPr>
                </a:br>
                <a:r>
                  <a:rPr lang="en-US" sz="1000" b="1">
                    <a:solidFill>
                      <a:schemeClr val="bg1"/>
                    </a:solidFill>
                    <a:latin typeface="Roboto" charset="0"/>
                    <a:ea typeface="Roboto" charset="0"/>
                    <a:cs typeface="Roboto" charset="0"/>
                  </a:rPr>
                  <a:t>iuy76</a:t>
                </a:r>
                <a:endParaRPr lang="en-US" sz="1000" b="1" dirty="0">
                  <a:solidFill>
                    <a:schemeClr val="bg1"/>
                  </a:solidFill>
                  <a:latin typeface="Roboto" charset="0"/>
                  <a:ea typeface="Roboto" charset="0"/>
                  <a:cs typeface="Roboto" charset="0"/>
                </a:endParaRPr>
              </a:p>
            </p:txBody>
          </p:sp>
        </p:grpSp>
        <p:sp>
          <p:nvSpPr>
            <p:cNvPr id="94" name="Content Placeholder 2"/>
            <p:cNvSpPr txBox="1">
              <a:spLocks/>
            </p:cNvSpPr>
            <p:nvPr/>
          </p:nvSpPr>
          <p:spPr>
            <a:xfrm>
              <a:off x="3452705" y="1611525"/>
              <a:ext cx="1337685" cy="218902"/>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1000" i="1" dirty="0">
                  <a:solidFill>
                    <a:schemeClr val="bg1">
                      <a:alpha val="80000"/>
                    </a:schemeClr>
                  </a:solidFill>
                  <a:latin typeface="Roboto" charset="0"/>
                  <a:ea typeface="Roboto" charset="0"/>
                  <a:cs typeface="Roboto" charset="0"/>
                </a:rPr>
                <a:t>Blockchain</a:t>
              </a:r>
            </a:p>
          </p:txBody>
        </p:sp>
      </p:grpSp>
      <p:grpSp>
        <p:nvGrpSpPr>
          <p:cNvPr id="113" name="Group 112"/>
          <p:cNvGrpSpPr/>
          <p:nvPr/>
        </p:nvGrpSpPr>
        <p:grpSpPr>
          <a:xfrm>
            <a:off x="740439" y="5407902"/>
            <a:ext cx="3369818" cy="636734"/>
            <a:chOff x="5449906" y="5420213"/>
            <a:chExt cx="3369818" cy="636734"/>
          </a:xfrm>
        </p:grpSpPr>
        <p:sp>
          <p:nvSpPr>
            <p:cNvPr id="114" name="Content Placeholder 2"/>
            <p:cNvSpPr txBox="1">
              <a:spLocks/>
            </p:cNvSpPr>
            <p:nvPr/>
          </p:nvSpPr>
          <p:spPr>
            <a:xfrm>
              <a:off x="5817248" y="5420213"/>
              <a:ext cx="3002476" cy="63673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1200" dirty="0">
                  <a:solidFill>
                    <a:schemeClr val="bg1"/>
                  </a:solidFill>
                  <a:latin typeface="Roboto" charset="0"/>
                  <a:ea typeface="Roboto" charset="0"/>
                  <a:cs typeface="Roboto" charset="0"/>
                </a:rPr>
                <a:t>Each block on the Blockchain contains a hash of all transactions and a hash of the previous block's hash.</a:t>
              </a:r>
            </a:p>
          </p:txBody>
        </p:sp>
        <p:sp>
          <p:nvSpPr>
            <p:cNvPr id="115" name="Oval 114"/>
            <p:cNvSpPr/>
            <p:nvPr/>
          </p:nvSpPr>
          <p:spPr>
            <a:xfrm>
              <a:off x="5449906" y="5478669"/>
              <a:ext cx="325182" cy="3251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Content Placeholder 2"/>
            <p:cNvSpPr txBox="1">
              <a:spLocks/>
            </p:cNvSpPr>
            <p:nvPr/>
          </p:nvSpPr>
          <p:spPr>
            <a:xfrm>
              <a:off x="5472391" y="5516279"/>
              <a:ext cx="325181" cy="30509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1200" b="1" dirty="0">
                  <a:solidFill>
                    <a:srgbClr val="1E557B"/>
                  </a:solidFill>
                  <a:latin typeface="Roboto" charset="0"/>
                  <a:ea typeface="Roboto" charset="0"/>
                  <a:cs typeface="Roboto" charset="0"/>
                </a:rPr>
                <a:t>1.</a:t>
              </a:r>
            </a:p>
          </p:txBody>
        </p:sp>
      </p:grpSp>
      <p:grpSp>
        <p:nvGrpSpPr>
          <p:cNvPr id="117" name="Group 116"/>
          <p:cNvGrpSpPr/>
          <p:nvPr/>
        </p:nvGrpSpPr>
        <p:grpSpPr>
          <a:xfrm>
            <a:off x="9233976" y="2313267"/>
            <a:ext cx="2365423" cy="3078929"/>
            <a:chOff x="513813" y="1686389"/>
            <a:chExt cx="2365423" cy="3078929"/>
          </a:xfrm>
        </p:grpSpPr>
        <p:sp>
          <p:nvSpPr>
            <p:cNvPr id="118" name="Content Placeholder 2"/>
            <p:cNvSpPr txBox="1">
              <a:spLocks/>
            </p:cNvSpPr>
            <p:nvPr/>
          </p:nvSpPr>
          <p:spPr>
            <a:xfrm>
              <a:off x="513813" y="2143040"/>
              <a:ext cx="2365423" cy="262227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1200" dirty="0">
                  <a:solidFill>
                    <a:schemeClr val="bg1"/>
                  </a:solidFill>
                  <a:latin typeface="Roboto" charset="0"/>
                  <a:ea typeface="Roboto" charset="0"/>
                  <a:cs typeface="Roboto" charset="0"/>
                </a:rPr>
                <a:t>Changing a transaction on the Blockchain requires rebuilding the block and all subsequent blocks faster than the all of the current nodes on the Blockchain network.</a:t>
              </a:r>
            </a:p>
            <a:p>
              <a:pPr marL="0" indent="0">
                <a:buNone/>
              </a:pPr>
              <a:r>
                <a:rPr lang="en-US" sz="1200" dirty="0">
                  <a:solidFill>
                    <a:schemeClr val="bg1"/>
                  </a:solidFill>
                  <a:latin typeface="Roboto" charset="0"/>
                  <a:ea typeface="Roboto" charset="0"/>
                  <a:cs typeface="Roboto" charset="0"/>
                </a:rPr>
                <a:t>This becomes effectively impossible the deeper the block is on the chain. Once data is embedded in the Blockchain, it requires an impossibly large amount of computing power to change it.</a:t>
              </a:r>
            </a:p>
          </p:txBody>
        </p:sp>
        <p:sp>
          <p:nvSpPr>
            <p:cNvPr id="119" name="Oval 118"/>
            <p:cNvSpPr/>
            <p:nvPr/>
          </p:nvSpPr>
          <p:spPr>
            <a:xfrm>
              <a:off x="579709" y="1686389"/>
              <a:ext cx="325182" cy="3251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Content Placeholder 2"/>
            <p:cNvSpPr txBox="1">
              <a:spLocks/>
            </p:cNvSpPr>
            <p:nvPr/>
          </p:nvSpPr>
          <p:spPr>
            <a:xfrm>
              <a:off x="599080" y="1735875"/>
              <a:ext cx="325181" cy="30509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1200" b="1" dirty="0">
                  <a:solidFill>
                    <a:srgbClr val="1E557B"/>
                  </a:solidFill>
                  <a:latin typeface="Roboto" charset="0"/>
                  <a:ea typeface="Roboto" charset="0"/>
                  <a:cs typeface="Roboto" charset="0"/>
                </a:rPr>
                <a:t>3.</a:t>
              </a:r>
            </a:p>
          </p:txBody>
        </p:sp>
      </p:grpSp>
      <p:grpSp>
        <p:nvGrpSpPr>
          <p:cNvPr id="121" name="Group 120">
            <a:extLst>
              <a:ext uri="{FF2B5EF4-FFF2-40B4-BE49-F238E27FC236}">
                <a16:creationId xmlns:a16="http://schemas.microsoft.com/office/drawing/2014/main" id="{64DCF81F-D2D7-0441-83EF-DB53F12BC305}"/>
              </a:ext>
            </a:extLst>
          </p:cNvPr>
          <p:cNvGrpSpPr/>
          <p:nvPr/>
        </p:nvGrpSpPr>
        <p:grpSpPr>
          <a:xfrm>
            <a:off x="4879712" y="2871259"/>
            <a:ext cx="856582" cy="2001559"/>
            <a:chOff x="5433506" y="2908852"/>
            <a:chExt cx="856582" cy="2001559"/>
          </a:xfrm>
        </p:grpSpPr>
        <p:cxnSp>
          <p:nvCxnSpPr>
            <p:cNvPr id="122" name="Straight Connector 121">
              <a:extLst>
                <a:ext uri="{FF2B5EF4-FFF2-40B4-BE49-F238E27FC236}">
                  <a16:creationId xmlns:a16="http://schemas.microsoft.com/office/drawing/2014/main" id="{679738FE-58FD-ED4E-A359-8AC539F3FAEA}"/>
                </a:ext>
              </a:extLst>
            </p:cNvPr>
            <p:cNvCxnSpPr/>
            <p:nvPr/>
          </p:nvCxnSpPr>
          <p:spPr>
            <a:xfrm flipH="1">
              <a:off x="5476875" y="3866880"/>
              <a:ext cx="273978" cy="0"/>
            </a:xfrm>
            <a:prstGeom prst="line">
              <a:avLst/>
            </a:prstGeom>
            <a:ln w="12700">
              <a:solidFill>
                <a:schemeClr val="bg1"/>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23" name="Group 122">
              <a:extLst>
                <a:ext uri="{FF2B5EF4-FFF2-40B4-BE49-F238E27FC236}">
                  <a16:creationId xmlns:a16="http://schemas.microsoft.com/office/drawing/2014/main" id="{FFB1D65F-3BE3-5044-8094-7BEBE3531B65}"/>
                </a:ext>
              </a:extLst>
            </p:cNvPr>
            <p:cNvGrpSpPr/>
            <p:nvPr/>
          </p:nvGrpSpPr>
          <p:grpSpPr>
            <a:xfrm>
              <a:off x="5433506" y="2908852"/>
              <a:ext cx="856582" cy="2001559"/>
              <a:chOff x="5433506" y="2815320"/>
              <a:chExt cx="856582" cy="2001559"/>
            </a:xfrm>
          </p:grpSpPr>
          <p:cxnSp>
            <p:nvCxnSpPr>
              <p:cNvPr id="124" name="Straight Connector 123">
                <a:extLst>
                  <a:ext uri="{FF2B5EF4-FFF2-40B4-BE49-F238E27FC236}">
                    <a16:creationId xmlns:a16="http://schemas.microsoft.com/office/drawing/2014/main" id="{02691BDF-B655-7A4E-A71E-DD9C040821CE}"/>
                  </a:ext>
                </a:extLst>
              </p:cNvPr>
              <p:cNvCxnSpPr/>
              <p:nvPr/>
            </p:nvCxnSpPr>
            <p:spPr>
              <a:xfrm>
                <a:off x="5437606" y="2821668"/>
                <a:ext cx="241515" cy="0"/>
              </a:xfrm>
              <a:prstGeom prst="line">
                <a:avLst/>
              </a:prstGeom>
              <a:ln w="12700">
                <a:solidFill>
                  <a:schemeClr val="bg1"/>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84890F78-43C1-6248-9E43-59B43BBA39E6}"/>
                  </a:ext>
                </a:extLst>
              </p:cNvPr>
              <p:cNvCxnSpPr/>
              <p:nvPr/>
            </p:nvCxnSpPr>
            <p:spPr>
              <a:xfrm flipV="1">
                <a:off x="5437606" y="2815320"/>
                <a:ext cx="0" cy="2001558"/>
              </a:xfrm>
              <a:prstGeom prst="line">
                <a:avLst/>
              </a:prstGeom>
              <a:ln w="12700">
                <a:solidFill>
                  <a:schemeClr val="bg1"/>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37D7A4E8-FDFD-C749-95A1-1990D39055A6}"/>
                  </a:ext>
                </a:extLst>
              </p:cNvPr>
              <p:cNvCxnSpPr/>
              <p:nvPr/>
            </p:nvCxnSpPr>
            <p:spPr>
              <a:xfrm>
                <a:off x="5433506" y="4816878"/>
                <a:ext cx="856582" cy="0"/>
              </a:xfrm>
              <a:prstGeom prst="line">
                <a:avLst/>
              </a:prstGeom>
              <a:ln w="12700">
                <a:solidFill>
                  <a:schemeClr val="bg1"/>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D19E9144-5B46-3C4E-9038-703491B0F6A4}"/>
                  </a:ext>
                </a:extLst>
              </p:cNvPr>
              <p:cNvCxnSpPr/>
              <p:nvPr/>
            </p:nvCxnSpPr>
            <p:spPr>
              <a:xfrm>
                <a:off x="6182622" y="4671786"/>
                <a:ext cx="107466" cy="0"/>
              </a:xfrm>
              <a:prstGeom prst="line">
                <a:avLst/>
              </a:prstGeom>
              <a:ln w="12700">
                <a:solidFill>
                  <a:schemeClr val="bg1"/>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D58F6BE0-7F2F-9645-BCEE-DDF1A46CE79F}"/>
                  </a:ext>
                </a:extLst>
              </p:cNvPr>
              <p:cNvCxnSpPr/>
              <p:nvPr/>
            </p:nvCxnSpPr>
            <p:spPr>
              <a:xfrm>
                <a:off x="6182622" y="4532616"/>
                <a:ext cx="107466" cy="0"/>
              </a:xfrm>
              <a:prstGeom prst="line">
                <a:avLst/>
              </a:prstGeom>
              <a:ln w="12700">
                <a:solidFill>
                  <a:schemeClr val="bg1"/>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45B1BC2B-6C2D-5147-8F53-46C630062D63}"/>
                  </a:ext>
                </a:extLst>
              </p:cNvPr>
              <p:cNvCxnSpPr/>
              <p:nvPr/>
            </p:nvCxnSpPr>
            <p:spPr>
              <a:xfrm flipV="1">
                <a:off x="6178933" y="4526266"/>
                <a:ext cx="0" cy="290613"/>
              </a:xfrm>
              <a:prstGeom prst="line">
                <a:avLst/>
              </a:prstGeom>
              <a:ln w="12700">
                <a:solidFill>
                  <a:schemeClr val="bg1"/>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grpSp>
        <p:nvGrpSpPr>
          <p:cNvPr id="130" name="Group 129">
            <a:extLst>
              <a:ext uri="{FF2B5EF4-FFF2-40B4-BE49-F238E27FC236}">
                <a16:creationId xmlns:a16="http://schemas.microsoft.com/office/drawing/2014/main" id="{4D00C249-3AB3-0C4F-89F8-9B19920B84C3}"/>
              </a:ext>
            </a:extLst>
          </p:cNvPr>
          <p:cNvGrpSpPr/>
          <p:nvPr/>
        </p:nvGrpSpPr>
        <p:grpSpPr>
          <a:xfrm>
            <a:off x="6990864" y="2891304"/>
            <a:ext cx="856582" cy="2001559"/>
            <a:chOff x="5433506" y="2908852"/>
            <a:chExt cx="856582" cy="2001559"/>
          </a:xfrm>
        </p:grpSpPr>
        <p:cxnSp>
          <p:nvCxnSpPr>
            <p:cNvPr id="131" name="Straight Connector 130">
              <a:extLst>
                <a:ext uri="{FF2B5EF4-FFF2-40B4-BE49-F238E27FC236}">
                  <a16:creationId xmlns:a16="http://schemas.microsoft.com/office/drawing/2014/main" id="{038CC809-C81D-6A49-BC9C-CF4728EAC59F}"/>
                </a:ext>
              </a:extLst>
            </p:cNvPr>
            <p:cNvCxnSpPr/>
            <p:nvPr/>
          </p:nvCxnSpPr>
          <p:spPr>
            <a:xfrm flipH="1">
              <a:off x="5476875" y="3866880"/>
              <a:ext cx="273978" cy="0"/>
            </a:xfrm>
            <a:prstGeom prst="line">
              <a:avLst/>
            </a:prstGeom>
            <a:ln w="12700">
              <a:solidFill>
                <a:schemeClr val="bg1"/>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32" name="Group 131">
              <a:extLst>
                <a:ext uri="{FF2B5EF4-FFF2-40B4-BE49-F238E27FC236}">
                  <a16:creationId xmlns:a16="http://schemas.microsoft.com/office/drawing/2014/main" id="{6219F285-F512-954A-9E61-C7FC2F481211}"/>
                </a:ext>
              </a:extLst>
            </p:cNvPr>
            <p:cNvGrpSpPr/>
            <p:nvPr/>
          </p:nvGrpSpPr>
          <p:grpSpPr>
            <a:xfrm>
              <a:off x="5433506" y="2908852"/>
              <a:ext cx="856582" cy="2001559"/>
              <a:chOff x="5433506" y="2815320"/>
              <a:chExt cx="856582" cy="2001559"/>
            </a:xfrm>
          </p:grpSpPr>
          <p:cxnSp>
            <p:nvCxnSpPr>
              <p:cNvPr id="133" name="Straight Connector 132">
                <a:extLst>
                  <a:ext uri="{FF2B5EF4-FFF2-40B4-BE49-F238E27FC236}">
                    <a16:creationId xmlns:a16="http://schemas.microsoft.com/office/drawing/2014/main" id="{D31CEAFC-1AC3-0F41-A33C-52FA5BA09F10}"/>
                  </a:ext>
                </a:extLst>
              </p:cNvPr>
              <p:cNvCxnSpPr/>
              <p:nvPr/>
            </p:nvCxnSpPr>
            <p:spPr>
              <a:xfrm>
                <a:off x="5437606" y="2821668"/>
                <a:ext cx="241515" cy="0"/>
              </a:xfrm>
              <a:prstGeom prst="line">
                <a:avLst/>
              </a:prstGeom>
              <a:ln w="12700">
                <a:solidFill>
                  <a:schemeClr val="bg1"/>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87D38ACF-EF45-C748-95B2-770AF23B3CE7}"/>
                  </a:ext>
                </a:extLst>
              </p:cNvPr>
              <p:cNvCxnSpPr/>
              <p:nvPr/>
            </p:nvCxnSpPr>
            <p:spPr>
              <a:xfrm flipV="1">
                <a:off x="5437606" y="2815320"/>
                <a:ext cx="0" cy="2001558"/>
              </a:xfrm>
              <a:prstGeom prst="line">
                <a:avLst/>
              </a:prstGeom>
              <a:ln w="12700">
                <a:solidFill>
                  <a:schemeClr val="bg1"/>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54DE5619-415A-EF4A-81D1-E5495A8DFEBE}"/>
                  </a:ext>
                </a:extLst>
              </p:cNvPr>
              <p:cNvCxnSpPr/>
              <p:nvPr/>
            </p:nvCxnSpPr>
            <p:spPr>
              <a:xfrm>
                <a:off x="5433506" y="4816878"/>
                <a:ext cx="856582" cy="0"/>
              </a:xfrm>
              <a:prstGeom prst="line">
                <a:avLst/>
              </a:prstGeom>
              <a:ln w="12700">
                <a:solidFill>
                  <a:schemeClr val="bg1"/>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382026D2-F53E-8243-B260-1A98E04BBD5B}"/>
                  </a:ext>
                </a:extLst>
              </p:cNvPr>
              <p:cNvCxnSpPr/>
              <p:nvPr/>
            </p:nvCxnSpPr>
            <p:spPr>
              <a:xfrm>
                <a:off x="6182622" y="4671786"/>
                <a:ext cx="107466" cy="0"/>
              </a:xfrm>
              <a:prstGeom prst="line">
                <a:avLst/>
              </a:prstGeom>
              <a:ln w="12700">
                <a:solidFill>
                  <a:schemeClr val="bg1"/>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18E63B48-BD21-9842-9682-65E65E88745B}"/>
                  </a:ext>
                </a:extLst>
              </p:cNvPr>
              <p:cNvCxnSpPr/>
              <p:nvPr/>
            </p:nvCxnSpPr>
            <p:spPr>
              <a:xfrm>
                <a:off x="6182622" y="4532616"/>
                <a:ext cx="107466" cy="0"/>
              </a:xfrm>
              <a:prstGeom prst="line">
                <a:avLst/>
              </a:prstGeom>
              <a:ln w="12700">
                <a:solidFill>
                  <a:schemeClr val="bg1"/>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E54A8005-CF39-FD47-AC65-96FDEB1F869C}"/>
                  </a:ext>
                </a:extLst>
              </p:cNvPr>
              <p:cNvCxnSpPr/>
              <p:nvPr/>
            </p:nvCxnSpPr>
            <p:spPr>
              <a:xfrm flipV="1">
                <a:off x="6178933" y="4526266"/>
                <a:ext cx="0" cy="290613"/>
              </a:xfrm>
              <a:prstGeom prst="line">
                <a:avLst/>
              </a:prstGeom>
              <a:ln w="12700">
                <a:solidFill>
                  <a:schemeClr val="bg1"/>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sp>
        <p:nvSpPr>
          <p:cNvPr id="2" name="Title 1">
            <a:extLst>
              <a:ext uri="{FF2B5EF4-FFF2-40B4-BE49-F238E27FC236}">
                <a16:creationId xmlns:a16="http://schemas.microsoft.com/office/drawing/2014/main" id="{8879DA0D-7F26-EC43-867C-080101579E60}"/>
              </a:ext>
            </a:extLst>
          </p:cNvPr>
          <p:cNvSpPr>
            <a:spLocks noGrp="1"/>
          </p:cNvSpPr>
          <p:nvPr>
            <p:ph type="title" idx="4294967295"/>
          </p:nvPr>
        </p:nvSpPr>
        <p:spPr/>
        <p:txBody>
          <a:bodyPr/>
          <a:lstStyle/>
          <a:p>
            <a:pPr rtl="0" eaLnBrk="1" latinLnBrk="0" hangingPunct="1"/>
            <a:r>
              <a:rPr lang="en-US" sz="3200" kern="1200" dirty="0">
                <a:effectLst/>
                <a:latin typeface="Calibri" panose="020F0502020204030204" pitchFamily="34" charset="0"/>
                <a:ea typeface="+mn-ea"/>
                <a:cs typeface="+mn-cs"/>
              </a:rPr>
              <a:t>Blockchain Basics</a:t>
            </a:r>
            <a:endParaRPr lang="en-AU" dirty="0">
              <a:effectLst/>
            </a:endParaRPr>
          </a:p>
        </p:txBody>
      </p:sp>
    </p:spTree>
    <p:extLst>
      <p:ext uri="{BB962C8B-B14F-4D97-AF65-F5344CB8AC3E}">
        <p14:creationId xmlns:p14="http://schemas.microsoft.com/office/powerpoint/2010/main" val="2128834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2"/>
                                        </p:tgtEl>
                                        <p:attrNameLst>
                                          <p:attrName>style.visibility</p:attrName>
                                        </p:attrNameLst>
                                      </p:cBhvr>
                                      <p:to>
                                        <p:strVal val="visible"/>
                                      </p:to>
                                    </p:set>
                                    <p:animEffect transition="in" filter="fade">
                                      <p:cBhvr>
                                        <p:cTn id="7" dur="500"/>
                                        <p:tgtEl>
                                          <p:spTgt spid="9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13"/>
                                        </p:tgtEl>
                                        <p:attrNameLst>
                                          <p:attrName>style.visibility</p:attrName>
                                        </p:attrNameLst>
                                      </p:cBhvr>
                                      <p:to>
                                        <p:strVal val="visible"/>
                                      </p:to>
                                    </p:set>
                                    <p:animEffect transition="in" filter="fade">
                                      <p:cBhvr>
                                        <p:cTn id="11" dur="500"/>
                                        <p:tgtEl>
                                          <p:spTgt spid="113"/>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6"/>
                                        </p:tgtEl>
                                        <p:attrNameLst>
                                          <p:attrName>style.visibility</p:attrName>
                                        </p:attrNameLst>
                                      </p:cBhvr>
                                      <p:to>
                                        <p:strVal val="visible"/>
                                      </p:to>
                                    </p:set>
                                    <p:animEffect transition="in" filter="fade">
                                      <p:cBhvr>
                                        <p:cTn id="15" dur="500"/>
                                        <p:tgtEl>
                                          <p:spTgt spid="26"/>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79"/>
                                        </p:tgtEl>
                                        <p:attrNameLst>
                                          <p:attrName>style.visibility</p:attrName>
                                        </p:attrNameLst>
                                      </p:cBhvr>
                                      <p:to>
                                        <p:strVal val="visible"/>
                                      </p:to>
                                    </p:set>
                                    <p:animEffect transition="in" filter="wipe(left)">
                                      <p:cBhvr>
                                        <p:cTn id="19" dur="500"/>
                                        <p:tgtEl>
                                          <p:spTgt spid="79"/>
                                        </p:tgtEl>
                                      </p:cBhvr>
                                    </p:animEffect>
                                  </p:childTnLst>
                                </p:cTn>
                              </p:par>
                            </p:childTnLst>
                          </p:cTn>
                        </p:par>
                        <p:par>
                          <p:cTn id="20" fill="hold">
                            <p:stCondLst>
                              <p:cond delay="2000"/>
                            </p:stCondLst>
                            <p:childTnLst>
                              <p:par>
                                <p:cTn id="21" presetID="1" presetClass="entr" presetSubtype="0" fill="hold" grpId="0" nodeType="afterEffect">
                                  <p:stCondLst>
                                    <p:cond delay="0"/>
                                  </p:stCondLst>
                                  <p:childTnLst>
                                    <p:set>
                                      <p:cBhvr>
                                        <p:cTn id="22" dur="1" fill="hold">
                                          <p:stCondLst>
                                            <p:cond delay="0"/>
                                          </p:stCondLst>
                                        </p:cTn>
                                        <p:tgtEl>
                                          <p:spTgt spid="80"/>
                                        </p:tgtEl>
                                        <p:attrNameLst>
                                          <p:attrName>style.visibility</p:attrName>
                                        </p:attrNameLst>
                                      </p:cBhvr>
                                      <p:to>
                                        <p:strVal val="visible"/>
                                      </p:to>
                                    </p:set>
                                  </p:childTnLst>
                                </p:cTn>
                              </p:par>
                            </p:childTnLst>
                          </p:cTn>
                        </p:par>
                        <p:par>
                          <p:cTn id="23" fill="hold">
                            <p:stCondLst>
                              <p:cond delay="2000"/>
                            </p:stCondLst>
                            <p:childTnLst>
                              <p:par>
                                <p:cTn id="24" presetID="22" presetClass="entr" presetSubtype="2" fill="hold" nodeType="afterEffect">
                                  <p:stCondLst>
                                    <p:cond delay="0"/>
                                  </p:stCondLst>
                                  <p:childTnLst>
                                    <p:set>
                                      <p:cBhvr>
                                        <p:cTn id="25" dur="1" fill="hold">
                                          <p:stCondLst>
                                            <p:cond delay="0"/>
                                          </p:stCondLst>
                                        </p:cTn>
                                        <p:tgtEl>
                                          <p:spTgt spid="83"/>
                                        </p:tgtEl>
                                        <p:attrNameLst>
                                          <p:attrName>style.visibility</p:attrName>
                                        </p:attrNameLst>
                                      </p:cBhvr>
                                      <p:to>
                                        <p:strVal val="visible"/>
                                      </p:to>
                                    </p:set>
                                    <p:animEffect transition="in" filter="wipe(right)">
                                      <p:cBhvr>
                                        <p:cTn id="26" dur="500"/>
                                        <p:tgtEl>
                                          <p:spTgt spid="83"/>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fade">
                                      <p:cBhvr>
                                        <p:cTn id="31" dur="500"/>
                                        <p:tgtEl>
                                          <p:spTgt spid="22"/>
                                        </p:tgtEl>
                                      </p:cBhvr>
                                    </p:animEffect>
                                  </p:childTnLst>
                                </p:cTn>
                              </p:par>
                            </p:childTnLst>
                          </p:cTn>
                        </p:par>
                        <p:par>
                          <p:cTn id="32" fill="hold">
                            <p:stCondLst>
                              <p:cond delay="500"/>
                            </p:stCondLst>
                            <p:childTnLst>
                              <p:par>
                                <p:cTn id="33" presetID="10" presetClass="entr" presetSubtype="0" fill="hold" nodeType="afterEffect">
                                  <p:stCondLst>
                                    <p:cond delay="0"/>
                                  </p:stCondLst>
                                  <p:childTnLst>
                                    <p:set>
                                      <p:cBhvr>
                                        <p:cTn id="34" dur="1" fill="hold">
                                          <p:stCondLst>
                                            <p:cond delay="0"/>
                                          </p:stCondLst>
                                        </p:cTn>
                                        <p:tgtEl>
                                          <p:spTgt spid="41"/>
                                        </p:tgtEl>
                                        <p:attrNameLst>
                                          <p:attrName>style.visibility</p:attrName>
                                        </p:attrNameLst>
                                      </p:cBhvr>
                                      <p:to>
                                        <p:strVal val="visible"/>
                                      </p:to>
                                    </p:set>
                                    <p:animEffect transition="in" filter="fade">
                                      <p:cBhvr>
                                        <p:cTn id="35" dur="500"/>
                                        <p:tgtEl>
                                          <p:spTgt spid="41"/>
                                        </p:tgtEl>
                                      </p:cBhvr>
                                    </p:animEffect>
                                  </p:childTnLst>
                                </p:cTn>
                              </p:par>
                            </p:childTnLst>
                          </p:cTn>
                        </p:par>
                        <p:par>
                          <p:cTn id="36" fill="hold">
                            <p:stCondLst>
                              <p:cond delay="1000"/>
                            </p:stCondLst>
                            <p:childTnLst>
                              <p:par>
                                <p:cTn id="37" presetID="22" presetClass="entr" presetSubtype="8" fill="hold" nodeType="afterEffect">
                                  <p:stCondLst>
                                    <p:cond delay="0"/>
                                  </p:stCondLst>
                                  <p:childTnLst>
                                    <p:set>
                                      <p:cBhvr>
                                        <p:cTn id="38" dur="1" fill="hold">
                                          <p:stCondLst>
                                            <p:cond delay="0"/>
                                          </p:stCondLst>
                                        </p:cTn>
                                        <p:tgtEl>
                                          <p:spTgt spid="81"/>
                                        </p:tgtEl>
                                        <p:attrNameLst>
                                          <p:attrName>style.visibility</p:attrName>
                                        </p:attrNameLst>
                                      </p:cBhvr>
                                      <p:to>
                                        <p:strVal val="visible"/>
                                      </p:to>
                                    </p:set>
                                    <p:animEffect transition="in" filter="wipe(left)">
                                      <p:cBhvr>
                                        <p:cTn id="39" dur="500"/>
                                        <p:tgtEl>
                                          <p:spTgt spid="81"/>
                                        </p:tgtEl>
                                      </p:cBhvr>
                                    </p:animEffect>
                                  </p:childTnLst>
                                </p:cTn>
                              </p:par>
                            </p:childTnLst>
                          </p:cTn>
                        </p:par>
                        <p:par>
                          <p:cTn id="40" fill="hold">
                            <p:stCondLst>
                              <p:cond delay="1500"/>
                            </p:stCondLst>
                            <p:childTnLst>
                              <p:par>
                                <p:cTn id="41" presetID="10" presetClass="entr" presetSubtype="0" fill="hold" nodeType="afterEffect">
                                  <p:stCondLst>
                                    <p:cond delay="0"/>
                                  </p:stCondLst>
                                  <p:childTnLst>
                                    <p:set>
                                      <p:cBhvr>
                                        <p:cTn id="42" dur="1" fill="hold">
                                          <p:stCondLst>
                                            <p:cond delay="0"/>
                                          </p:stCondLst>
                                        </p:cTn>
                                        <p:tgtEl>
                                          <p:spTgt spid="65"/>
                                        </p:tgtEl>
                                        <p:attrNameLst>
                                          <p:attrName>style.visibility</p:attrName>
                                        </p:attrNameLst>
                                      </p:cBhvr>
                                      <p:to>
                                        <p:strVal val="visible"/>
                                      </p:to>
                                    </p:set>
                                    <p:animEffect transition="in" filter="fade">
                                      <p:cBhvr>
                                        <p:cTn id="43" dur="500"/>
                                        <p:tgtEl>
                                          <p:spTgt spid="65"/>
                                        </p:tgtEl>
                                      </p:cBhvr>
                                    </p:animEffect>
                                  </p:childTnLst>
                                </p:cTn>
                              </p:par>
                            </p:childTnLst>
                          </p:cTn>
                        </p:par>
                        <p:par>
                          <p:cTn id="44" fill="hold">
                            <p:stCondLst>
                              <p:cond delay="2000"/>
                            </p:stCondLst>
                            <p:childTnLst>
                              <p:par>
                                <p:cTn id="45" presetID="22" presetClass="entr" presetSubtype="8" fill="hold" nodeType="afterEffect">
                                  <p:stCondLst>
                                    <p:cond delay="0"/>
                                  </p:stCondLst>
                                  <p:childTnLst>
                                    <p:set>
                                      <p:cBhvr>
                                        <p:cTn id="46" dur="1" fill="hold">
                                          <p:stCondLst>
                                            <p:cond delay="0"/>
                                          </p:stCondLst>
                                        </p:cTn>
                                        <p:tgtEl>
                                          <p:spTgt spid="82"/>
                                        </p:tgtEl>
                                        <p:attrNameLst>
                                          <p:attrName>style.visibility</p:attrName>
                                        </p:attrNameLst>
                                      </p:cBhvr>
                                      <p:to>
                                        <p:strVal val="visible"/>
                                      </p:to>
                                    </p:set>
                                    <p:animEffect transition="in" filter="wipe(left)">
                                      <p:cBhvr>
                                        <p:cTn id="47" dur="500"/>
                                        <p:tgtEl>
                                          <p:spTgt spid="82"/>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17"/>
                                        </p:tgtEl>
                                        <p:attrNameLst>
                                          <p:attrName>style.visibility</p:attrName>
                                        </p:attrNameLst>
                                      </p:cBhvr>
                                      <p:to>
                                        <p:strVal val="visible"/>
                                      </p:to>
                                    </p:set>
                                    <p:animEffect transition="in" filter="fade">
                                      <p:cBhvr>
                                        <p:cTn id="52" dur="500"/>
                                        <p:tgtEl>
                                          <p:spTgt spid="117"/>
                                        </p:tgtEl>
                                      </p:cBhvr>
                                    </p:animEffect>
                                  </p:childTnLst>
                                </p:cTn>
                              </p:par>
                            </p:childTnLst>
                          </p:cTn>
                        </p:par>
                        <p:par>
                          <p:cTn id="53" fill="hold">
                            <p:stCondLst>
                              <p:cond delay="500"/>
                            </p:stCondLst>
                            <p:childTnLst>
                              <p:par>
                                <p:cTn id="54" presetID="22" presetClass="entr" presetSubtype="2" fill="hold" nodeType="afterEffect">
                                  <p:stCondLst>
                                    <p:cond delay="0"/>
                                  </p:stCondLst>
                                  <p:childTnLst>
                                    <p:set>
                                      <p:cBhvr>
                                        <p:cTn id="55" dur="1" fill="hold">
                                          <p:stCondLst>
                                            <p:cond delay="0"/>
                                          </p:stCondLst>
                                        </p:cTn>
                                        <p:tgtEl>
                                          <p:spTgt spid="121"/>
                                        </p:tgtEl>
                                        <p:attrNameLst>
                                          <p:attrName>style.visibility</p:attrName>
                                        </p:attrNameLst>
                                      </p:cBhvr>
                                      <p:to>
                                        <p:strVal val="visible"/>
                                      </p:to>
                                    </p:set>
                                    <p:animEffect transition="in" filter="wipe(right)">
                                      <p:cBhvr>
                                        <p:cTn id="56" dur="500"/>
                                        <p:tgtEl>
                                          <p:spTgt spid="121"/>
                                        </p:tgtEl>
                                      </p:cBhvr>
                                    </p:animEffect>
                                  </p:childTnLst>
                                </p:cTn>
                              </p:par>
                            </p:childTnLst>
                          </p:cTn>
                        </p:par>
                        <p:par>
                          <p:cTn id="57" fill="hold">
                            <p:stCondLst>
                              <p:cond delay="1000"/>
                            </p:stCondLst>
                            <p:childTnLst>
                              <p:par>
                                <p:cTn id="58" presetID="22" presetClass="entr" presetSubtype="2" fill="hold" nodeType="afterEffect">
                                  <p:stCondLst>
                                    <p:cond delay="0"/>
                                  </p:stCondLst>
                                  <p:childTnLst>
                                    <p:set>
                                      <p:cBhvr>
                                        <p:cTn id="59" dur="1" fill="hold">
                                          <p:stCondLst>
                                            <p:cond delay="0"/>
                                          </p:stCondLst>
                                        </p:cTn>
                                        <p:tgtEl>
                                          <p:spTgt spid="130"/>
                                        </p:tgtEl>
                                        <p:attrNameLst>
                                          <p:attrName>style.visibility</p:attrName>
                                        </p:attrNameLst>
                                      </p:cBhvr>
                                      <p:to>
                                        <p:strVal val="visible"/>
                                      </p:to>
                                    </p:set>
                                    <p:animEffect transition="in" filter="wipe(right)">
                                      <p:cBhvr>
                                        <p:cTn id="60" dur="500"/>
                                        <p:tgtEl>
                                          <p:spTgt spid="1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7" name="Straight Connector 106"/>
          <p:cNvCxnSpPr>
            <a:cxnSpLocks/>
          </p:cNvCxnSpPr>
          <p:nvPr/>
        </p:nvCxnSpPr>
        <p:spPr>
          <a:xfrm>
            <a:off x="7026586" y="3440153"/>
            <a:ext cx="767735" cy="603940"/>
          </a:xfrm>
          <a:prstGeom prst="line">
            <a:avLst/>
          </a:prstGeom>
          <a:ln w="12700">
            <a:solidFill>
              <a:schemeClr val="bg1"/>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39" name="Group 138"/>
          <p:cNvGrpSpPr/>
          <p:nvPr/>
        </p:nvGrpSpPr>
        <p:grpSpPr>
          <a:xfrm>
            <a:off x="7563383" y="2315833"/>
            <a:ext cx="1846451" cy="3245370"/>
            <a:chOff x="5575055" y="1858781"/>
            <a:chExt cx="1846451" cy="3245370"/>
          </a:xfrm>
        </p:grpSpPr>
        <p:sp>
          <p:nvSpPr>
            <p:cNvPr id="140" name="Rounded Rectangle 139"/>
            <p:cNvSpPr/>
            <p:nvPr/>
          </p:nvSpPr>
          <p:spPr>
            <a:xfrm>
              <a:off x="5575055" y="1858781"/>
              <a:ext cx="1846451" cy="3245370"/>
            </a:xfrm>
            <a:prstGeom prst="roundRect">
              <a:avLst>
                <a:gd name="adj" fmla="val 8143"/>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1" name="Picture 140"/>
            <p:cNvPicPr>
              <a:picLocks noChangeAspect="1"/>
            </p:cNvPicPr>
            <p:nvPr/>
          </p:nvPicPr>
          <p:blipFill>
            <a:blip r:embed="rId3"/>
            <a:stretch>
              <a:fillRect/>
            </a:stretch>
          </p:blipFill>
          <p:spPr>
            <a:xfrm>
              <a:off x="5750852" y="2015906"/>
              <a:ext cx="455070" cy="244023"/>
            </a:xfrm>
            <a:prstGeom prst="rect">
              <a:avLst/>
            </a:prstGeom>
          </p:spPr>
        </p:pic>
        <p:pic>
          <p:nvPicPr>
            <p:cNvPr id="142" name="Picture 141"/>
            <p:cNvPicPr>
              <a:picLocks noChangeAspect="1"/>
            </p:cNvPicPr>
            <p:nvPr/>
          </p:nvPicPr>
          <p:blipFill>
            <a:blip r:embed="rId4"/>
            <a:stretch>
              <a:fillRect/>
            </a:stretch>
          </p:blipFill>
          <p:spPr>
            <a:xfrm>
              <a:off x="5814166" y="3502907"/>
              <a:ext cx="368456" cy="375155"/>
            </a:xfrm>
            <a:prstGeom prst="rect">
              <a:avLst/>
            </a:prstGeom>
          </p:spPr>
        </p:pic>
        <p:pic>
          <p:nvPicPr>
            <p:cNvPr id="143" name="Picture 142"/>
            <p:cNvPicPr>
              <a:picLocks noChangeAspect="1"/>
            </p:cNvPicPr>
            <p:nvPr/>
          </p:nvPicPr>
          <p:blipFill>
            <a:blip r:embed="rId5"/>
            <a:stretch>
              <a:fillRect/>
            </a:stretch>
          </p:blipFill>
          <p:spPr>
            <a:xfrm>
              <a:off x="5729740" y="4295549"/>
              <a:ext cx="482532" cy="284231"/>
            </a:xfrm>
            <a:prstGeom prst="rect">
              <a:avLst/>
            </a:prstGeom>
          </p:spPr>
        </p:pic>
        <p:pic>
          <p:nvPicPr>
            <p:cNvPr id="144" name="Picture 143"/>
            <p:cNvPicPr>
              <a:picLocks noChangeAspect="1"/>
            </p:cNvPicPr>
            <p:nvPr/>
          </p:nvPicPr>
          <p:blipFill>
            <a:blip r:embed="rId6"/>
            <a:stretch>
              <a:fillRect/>
            </a:stretch>
          </p:blipFill>
          <p:spPr>
            <a:xfrm>
              <a:off x="5814166" y="2659343"/>
              <a:ext cx="390867" cy="417823"/>
            </a:xfrm>
            <a:prstGeom prst="rect">
              <a:avLst/>
            </a:prstGeom>
          </p:spPr>
        </p:pic>
        <p:sp>
          <p:nvSpPr>
            <p:cNvPr id="145" name="Content Placeholder 2"/>
            <p:cNvSpPr txBox="1">
              <a:spLocks/>
            </p:cNvSpPr>
            <p:nvPr/>
          </p:nvSpPr>
          <p:spPr>
            <a:xfrm>
              <a:off x="6252347" y="3555058"/>
              <a:ext cx="894886" cy="20414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800" dirty="0">
                  <a:solidFill>
                    <a:schemeClr val="bg1"/>
                  </a:solidFill>
                  <a:latin typeface="Roboto" charset="0"/>
                  <a:ea typeface="Roboto" charset="0"/>
                  <a:cs typeface="Roboto" charset="0"/>
                </a:rPr>
                <a:t>Previous Block</a:t>
              </a:r>
            </a:p>
          </p:txBody>
        </p:sp>
        <p:sp>
          <p:nvSpPr>
            <p:cNvPr id="146" name="Content Placeholder 2"/>
            <p:cNvSpPr txBox="1">
              <a:spLocks/>
            </p:cNvSpPr>
            <p:nvPr/>
          </p:nvSpPr>
          <p:spPr>
            <a:xfrm>
              <a:off x="6252346" y="3690484"/>
              <a:ext cx="967603" cy="20414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1000" b="1" dirty="0">
                  <a:solidFill>
                    <a:schemeClr val="bg1"/>
                  </a:solidFill>
                  <a:latin typeface="Roboto" charset="0"/>
                  <a:ea typeface="Roboto" charset="0"/>
                  <a:cs typeface="Roboto" charset="0"/>
                </a:rPr>
                <a:t>000000rejf67</a:t>
              </a:r>
            </a:p>
          </p:txBody>
        </p:sp>
        <p:sp>
          <p:nvSpPr>
            <p:cNvPr id="147" name="Content Placeholder 2"/>
            <p:cNvSpPr txBox="1">
              <a:spLocks/>
            </p:cNvSpPr>
            <p:nvPr/>
          </p:nvSpPr>
          <p:spPr>
            <a:xfrm>
              <a:off x="6246651" y="2719597"/>
              <a:ext cx="894886" cy="20414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800" dirty="0">
                  <a:solidFill>
                    <a:schemeClr val="bg1"/>
                  </a:solidFill>
                  <a:latin typeface="Roboto" charset="0"/>
                  <a:ea typeface="Roboto" charset="0"/>
                  <a:cs typeface="Roboto" charset="0"/>
                </a:rPr>
                <a:t>Proof of Work</a:t>
              </a:r>
            </a:p>
          </p:txBody>
        </p:sp>
        <p:sp>
          <p:nvSpPr>
            <p:cNvPr id="148" name="Content Placeholder 2"/>
            <p:cNvSpPr txBox="1">
              <a:spLocks/>
            </p:cNvSpPr>
            <p:nvPr/>
          </p:nvSpPr>
          <p:spPr>
            <a:xfrm>
              <a:off x="6246649" y="2855023"/>
              <a:ext cx="1071837" cy="20414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1000" b="1" dirty="0">
                  <a:solidFill>
                    <a:schemeClr val="bg1"/>
                  </a:solidFill>
                  <a:latin typeface="Roboto" charset="0"/>
                  <a:ea typeface="Roboto" charset="0"/>
                  <a:cs typeface="Roboto" charset="0"/>
                </a:rPr>
                <a:t>000000ueri32</a:t>
              </a:r>
            </a:p>
          </p:txBody>
        </p:sp>
        <p:sp>
          <p:nvSpPr>
            <p:cNvPr id="149" name="Content Placeholder 2"/>
            <p:cNvSpPr txBox="1">
              <a:spLocks/>
            </p:cNvSpPr>
            <p:nvPr/>
          </p:nvSpPr>
          <p:spPr>
            <a:xfrm>
              <a:off x="6253144" y="1947437"/>
              <a:ext cx="894886" cy="20414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800" dirty="0">
                  <a:solidFill>
                    <a:schemeClr val="bg1"/>
                  </a:solidFill>
                  <a:latin typeface="Roboto" charset="0"/>
                  <a:ea typeface="Roboto" charset="0"/>
                  <a:cs typeface="Roboto" charset="0"/>
                </a:rPr>
                <a:t>Block</a:t>
              </a:r>
            </a:p>
          </p:txBody>
        </p:sp>
        <p:sp>
          <p:nvSpPr>
            <p:cNvPr id="150" name="Content Placeholder 2"/>
            <p:cNvSpPr txBox="1">
              <a:spLocks/>
            </p:cNvSpPr>
            <p:nvPr/>
          </p:nvSpPr>
          <p:spPr>
            <a:xfrm>
              <a:off x="6253142" y="2082863"/>
              <a:ext cx="1071837" cy="20414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1000" b="1" dirty="0">
                  <a:solidFill>
                    <a:schemeClr val="bg1"/>
                  </a:solidFill>
                  <a:latin typeface="Roboto" charset="0"/>
                  <a:ea typeface="Roboto" charset="0"/>
                  <a:cs typeface="Roboto" charset="0"/>
                </a:rPr>
                <a:t>1,048,578</a:t>
              </a:r>
            </a:p>
          </p:txBody>
        </p:sp>
        <p:sp>
          <p:nvSpPr>
            <p:cNvPr id="151" name="Content Placeholder 2"/>
            <p:cNvSpPr txBox="1">
              <a:spLocks/>
            </p:cNvSpPr>
            <p:nvPr/>
          </p:nvSpPr>
          <p:spPr>
            <a:xfrm>
              <a:off x="6253143" y="4269967"/>
              <a:ext cx="1004038" cy="20414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800" dirty="0">
                  <a:solidFill>
                    <a:schemeClr val="bg1"/>
                  </a:solidFill>
                  <a:latin typeface="Roboto" charset="0"/>
                  <a:ea typeface="Roboto" charset="0"/>
                  <a:cs typeface="Roboto" charset="0"/>
                </a:rPr>
                <a:t>Transaction IDs</a:t>
              </a:r>
            </a:p>
          </p:txBody>
        </p:sp>
        <p:sp>
          <p:nvSpPr>
            <p:cNvPr id="152" name="Content Placeholder 2"/>
            <p:cNvSpPr txBox="1">
              <a:spLocks/>
            </p:cNvSpPr>
            <p:nvPr/>
          </p:nvSpPr>
          <p:spPr>
            <a:xfrm>
              <a:off x="6253142" y="4405393"/>
              <a:ext cx="1071837" cy="47768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1000" b="1" dirty="0">
                  <a:solidFill>
                    <a:schemeClr val="bg1"/>
                  </a:solidFill>
                  <a:latin typeface="Roboto" charset="0"/>
                  <a:ea typeface="Roboto" charset="0"/>
                  <a:cs typeface="Roboto" charset="0"/>
                </a:rPr>
                <a:t>Io8548</a:t>
              </a:r>
              <a:br>
                <a:rPr lang="en-US" sz="1000" b="1" dirty="0">
                  <a:solidFill>
                    <a:schemeClr val="bg1"/>
                  </a:solidFill>
                  <a:latin typeface="Roboto" charset="0"/>
                  <a:ea typeface="Roboto" charset="0"/>
                  <a:cs typeface="Roboto" charset="0"/>
                </a:rPr>
              </a:br>
              <a:r>
                <a:rPr lang="en-US" sz="1000" b="1" dirty="0">
                  <a:solidFill>
                    <a:schemeClr val="bg1"/>
                  </a:solidFill>
                  <a:latin typeface="Roboto" charset="0"/>
                  <a:ea typeface="Roboto" charset="0"/>
                  <a:cs typeface="Roboto" charset="0"/>
                </a:rPr>
                <a:t>9765mp</a:t>
              </a:r>
              <a:br>
                <a:rPr lang="en-US" sz="1000" b="1" dirty="0">
                  <a:solidFill>
                    <a:schemeClr val="bg1"/>
                  </a:solidFill>
                  <a:latin typeface="Roboto" charset="0"/>
                  <a:ea typeface="Roboto" charset="0"/>
                  <a:cs typeface="Roboto" charset="0"/>
                </a:rPr>
              </a:br>
              <a:r>
                <a:rPr lang="en-US" sz="1000" b="1" dirty="0">
                  <a:solidFill>
                    <a:schemeClr val="bg1"/>
                  </a:solidFill>
                  <a:latin typeface="Roboto" charset="0"/>
                  <a:ea typeface="Roboto" charset="0"/>
                  <a:cs typeface="Roboto" charset="0"/>
                </a:rPr>
                <a:t>twej45</a:t>
              </a:r>
            </a:p>
          </p:txBody>
        </p:sp>
      </p:grpSp>
      <p:grpSp>
        <p:nvGrpSpPr>
          <p:cNvPr id="153" name="Group 152"/>
          <p:cNvGrpSpPr/>
          <p:nvPr/>
        </p:nvGrpSpPr>
        <p:grpSpPr>
          <a:xfrm>
            <a:off x="9706007" y="2315833"/>
            <a:ext cx="1846451" cy="3245370"/>
            <a:chOff x="7695997" y="1858781"/>
            <a:chExt cx="1846451" cy="3245370"/>
          </a:xfrm>
        </p:grpSpPr>
        <p:sp>
          <p:nvSpPr>
            <p:cNvPr id="154" name="Rounded Rectangle 153"/>
            <p:cNvSpPr/>
            <p:nvPr/>
          </p:nvSpPr>
          <p:spPr>
            <a:xfrm>
              <a:off x="7695997" y="1858781"/>
              <a:ext cx="1846451" cy="3245370"/>
            </a:xfrm>
            <a:prstGeom prst="roundRect">
              <a:avLst>
                <a:gd name="adj" fmla="val 8143"/>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5" name="Picture 154"/>
            <p:cNvPicPr>
              <a:picLocks noChangeAspect="1"/>
            </p:cNvPicPr>
            <p:nvPr/>
          </p:nvPicPr>
          <p:blipFill>
            <a:blip r:embed="rId3"/>
            <a:stretch>
              <a:fillRect/>
            </a:stretch>
          </p:blipFill>
          <p:spPr>
            <a:xfrm>
              <a:off x="7885599" y="2015906"/>
              <a:ext cx="455070" cy="244023"/>
            </a:xfrm>
            <a:prstGeom prst="rect">
              <a:avLst/>
            </a:prstGeom>
          </p:spPr>
        </p:pic>
        <p:pic>
          <p:nvPicPr>
            <p:cNvPr id="156" name="Picture 155"/>
            <p:cNvPicPr>
              <a:picLocks noChangeAspect="1"/>
            </p:cNvPicPr>
            <p:nvPr/>
          </p:nvPicPr>
          <p:blipFill>
            <a:blip r:embed="rId4"/>
            <a:stretch>
              <a:fillRect/>
            </a:stretch>
          </p:blipFill>
          <p:spPr>
            <a:xfrm>
              <a:off x="7954593" y="3502907"/>
              <a:ext cx="368456" cy="375155"/>
            </a:xfrm>
            <a:prstGeom prst="rect">
              <a:avLst/>
            </a:prstGeom>
          </p:spPr>
        </p:pic>
        <p:pic>
          <p:nvPicPr>
            <p:cNvPr id="157" name="Picture 156"/>
            <p:cNvPicPr>
              <a:picLocks noChangeAspect="1"/>
            </p:cNvPicPr>
            <p:nvPr/>
          </p:nvPicPr>
          <p:blipFill>
            <a:blip r:embed="rId5"/>
            <a:stretch>
              <a:fillRect/>
            </a:stretch>
          </p:blipFill>
          <p:spPr>
            <a:xfrm>
              <a:off x="7871868" y="4295549"/>
              <a:ext cx="482532" cy="284231"/>
            </a:xfrm>
            <a:prstGeom prst="rect">
              <a:avLst/>
            </a:prstGeom>
          </p:spPr>
        </p:pic>
        <p:pic>
          <p:nvPicPr>
            <p:cNvPr id="158" name="Picture 157"/>
            <p:cNvPicPr>
              <a:picLocks noChangeAspect="1"/>
            </p:cNvPicPr>
            <p:nvPr/>
          </p:nvPicPr>
          <p:blipFill>
            <a:blip r:embed="rId6"/>
            <a:stretch>
              <a:fillRect/>
            </a:stretch>
          </p:blipFill>
          <p:spPr>
            <a:xfrm>
              <a:off x="7949802" y="2659343"/>
              <a:ext cx="390867" cy="417823"/>
            </a:xfrm>
            <a:prstGeom prst="rect">
              <a:avLst/>
            </a:prstGeom>
          </p:spPr>
        </p:pic>
        <p:sp>
          <p:nvSpPr>
            <p:cNvPr id="159" name="Content Placeholder 2"/>
            <p:cNvSpPr txBox="1">
              <a:spLocks/>
            </p:cNvSpPr>
            <p:nvPr/>
          </p:nvSpPr>
          <p:spPr>
            <a:xfrm>
              <a:off x="8389768" y="3555058"/>
              <a:ext cx="894886" cy="20414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800" dirty="0">
                  <a:solidFill>
                    <a:schemeClr val="bg1"/>
                  </a:solidFill>
                  <a:latin typeface="Roboto" charset="0"/>
                  <a:ea typeface="Roboto" charset="0"/>
                  <a:cs typeface="Roboto" charset="0"/>
                </a:rPr>
                <a:t>Previous Block</a:t>
              </a:r>
            </a:p>
          </p:txBody>
        </p:sp>
        <p:sp>
          <p:nvSpPr>
            <p:cNvPr id="160" name="Content Placeholder 2"/>
            <p:cNvSpPr txBox="1">
              <a:spLocks/>
            </p:cNvSpPr>
            <p:nvPr/>
          </p:nvSpPr>
          <p:spPr>
            <a:xfrm>
              <a:off x="8389767" y="3690484"/>
              <a:ext cx="1047884" cy="20414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1000" b="1" dirty="0">
                  <a:solidFill>
                    <a:schemeClr val="bg1"/>
                  </a:solidFill>
                  <a:latin typeface="Roboto" charset="0"/>
                  <a:ea typeface="Roboto" charset="0"/>
                  <a:cs typeface="Roboto" charset="0"/>
                </a:rPr>
                <a:t>000000ueri32</a:t>
              </a:r>
            </a:p>
          </p:txBody>
        </p:sp>
        <p:sp>
          <p:nvSpPr>
            <p:cNvPr id="161" name="Content Placeholder 2"/>
            <p:cNvSpPr txBox="1">
              <a:spLocks/>
            </p:cNvSpPr>
            <p:nvPr/>
          </p:nvSpPr>
          <p:spPr>
            <a:xfrm>
              <a:off x="8389767" y="2719597"/>
              <a:ext cx="894886" cy="20414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800" dirty="0">
                  <a:solidFill>
                    <a:schemeClr val="bg1"/>
                  </a:solidFill>
                  <a:latin typeface="Roboto" charset="0"/>
                  <a:ea typeface="Roboto" charset="0"/>
                  <a:cs typeface="Roboto" charset="0"/>
                </a:rPr>
                <a:t>Proof of Work</a:t>
              </a:r>
            </a:p>
          </p:txBody>
        </p:sp>
        <p:sp>
          <p:nvSpPr>
            <p:cNvPr id="162" name="Content Placeholder 2"/>
            <p:cNvSpPr txBox="1">
              <a:spLocks/>
            </p:cNvSpPr>
            <p:nvPr/>
          </p:nvSpPr>
          <p:spPr>
            <a:xfrm>
              <a:off x="8389765" y="2855023"/>
              <a:ext cx="1071837" cy="20414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1000" b="1" dirty="0">
                  <a:solidFill>
                    <a:schemeClr val="bg1"/>
                  </a:solidFill>
                  <a:latin typeface="Roboto" charset="0"/>
                  <a:ea typeface="Roboto" charset="0"/>
                  <a:cs typeface="Roboto" charset="0"/>
                </a:rPr>
                <a:t>0000007uy654</a:t>
              </a:r>
            </a:p>
          </p:txBody>
        </p:sp>
        <p:sp>
          <p:nvSpPr>
            <p:cNvPr id="163" name="Content Placeholder 2"/>
            <p:cNvSpPr txBox="1">
              <a:spLocks/>
            </p:cNvSpPr>
            <p:nvPr/>
          </p:nvSpPr>
          <p:spPr>
            <a:xfrm>
              <a:off x="8389765" y="1947437"/>
              <a:ext cx="894886" cy="20414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800" dirty="0">
                  <a:solidFill>
                    <a:schemeClr val="bg1"/>
                  </a:solidFill>
                  <a:latin typeface="Roboto" charset="0"/>
                  <a:ea typeface="Roboto" charset="0"/>
                  <a:cs typeface="Roboto" charset="0"/>
                </a:rPr>
                <a:t>Block</a:t>
              </a:r>
            </a:p>
          </p:txBody>
        </p:sp>
        <p:sp>
          <p:nvSpPr>
            <p:cNvPr id="164" name="Content Placeholder 2"/>
            <p:cNvSpPr txBox="1">
              <a:spLocks/>
            </p:cNvSpPr>
            <p:nvPr/>
          </p:nvSpPr>
          <p:spPr>
            <a:xfrm>
              <a:off x="8389763" y="2082863"/>
              <a:ext cx="1071837" cy="20414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1000" b="1" dirty="0">
                  <a:solidFill>
                    <a:schemeClr val="bg1"/>
                  </a:solidFill>
                  <a:latin typeface="Roboto" charset="0"/>
                  <a:ea typeface="Roboto" charset="0"/>
                  <a:cs typeface="Roboto" charset="0"/>
                </a:rPr>
                <a:t>1,048,579</a:t>
              </a:r>
            </a:p>
          </p:txBody>
        </p:sp>
        <p:sp>
          <p:nvSpPr>
            <p:cNvPr id="165" name="Content Placeholder 2"/>
            <p:cNvSpPr txBox="1">
              <a:spLocks/>
            </p:cNvSpPr>
            <p:nvPr/>
          </p:nvSpPr>
          <p:spPr>
            <a:xfrm>
              <a:off x="8389097" y="4269967"/>
              <a:ext cx="1004038" cy="20414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800" dirty="0">
                  <a:solidFill>
                    <a:schemeClr val="bg1"/>
                  </a:solidFill>
                  <a:latin typeface="Roboto" charset="0"/>
                  <a:ea typeface="Roboto" charset="0"/>
                  <a:cs typeface="Roboto" charset="0"/>
                </a:rPr>
                <a:t>Transaction IDs</a:t>
              </a:r>
            </a:p>
          </p:txBody>
        </p:sp>
        <p:sp>
          <p:nvSpPr>
            <p:cNvPr id="166" name="Content Placeholder 2"/>
            <p:cNvSpPr txBox="1">
              <a:spLocks/>
            </p:cNvSpPr>
            <p:nvPr/>
          </p:nvSpPr>
          <p:spPr>
            <a:xfrm>
              <a:off x="8389096" y="4405393"/>
              <a:ext cx="1071837" cy="47768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1000" b="1" dirty="0">
                  <a:solidFill>
                    <a:schemeClr val="bg1"/>
                  </a:solidFill>
                  <a:latin typeface="Roboto" charset="0"/>
                  <a:ea typeface="Roboto" charset="0"/>
                  <a:cs typeface="Roboto" charset="0"/>
                </a:rPr>
                <a:t>mj721t</a:t>
              </a:r>
              <a:br>
                <a:rPr lang="en-US" sz="1000" b="1" dirty="0">
                  <a:solidFill>
                    <a:schemeClr val="bg1"/>
                  </a:solidFill>
                  <a:latin typeface="Roboto" charset="0"/>
                  <a:ea typeface="Roboto" charset="0"/>
                  <a:cs typeface="Roboto" charset="0"/>
                </a:rPr>
              </a:br>
              <a:r>
                <a:rPr lang="en-US" sz="1000" b="1" dirty="0">
                  <a:solidFill>
                    <a:schemeClr val="bg1"/>
                  </a:solidFill>
                  <a:latin typeface="Roboto" charset="0"/>
                  <a:ea typeface="Roboto" charset="0"/>
                  <a:cs typeface="Roboto" charset="0"/>
                </a:rPr>
                <a:t>ijdy73</a:t>
              </a:r>
              <a:br>
                <a:rPr lang="en-US" sz="1000" b="1" dirty="0">
                  <a:solidFill>
                    <a:schemeClr val="bg1"/>
                  </a:solidFill>
                  <a:latin typeface="Roboto" charset="0"/>
                  <a:ea typeface="Roboto" charset="0"/>
                  <a:cs typeface="Roboto" charset="0"/>
                </a:rPr>
              </a:br>
              <a:r>
                <a:rPr lang="en-US" sz="1000" b="1" dirty="0">
                  <a:solidFill>
                    <a:schemeClr val="bg1"/>
                  </a:solidFill>
                  <a:latin typeface="Roboto" charset="0"/>
                  <a:ea typeface="Roboto" charset="0"/>
                  <a:cs typeface="Roboto" charset="0"/>
                </a:rPr>
                <a:t>mp06gv</a:t>
              </a:r>
            </a:p>
          </p:txBody>
        </p:sp>
      </p:grpSp>
      <p:grpSp>
        <p:nvGrpSpPr>
          <p:cNvPr id="167" name="Group 166"/>
          <p:cNvGrpSpPr/>
          <p:nvPr/>
        </p:nvGrpSpPr>
        <p:grpSpPr>
          <a:xfrm>
            <a:off x="4773686" y="2315833"/>
            <a:ext cx="2535480" cy="3593210"/>
            <a:chOff x="4637447" y="2832269"/>
            <a:chExt cx="2535480" cy="3593210"/>
          </a:xfrm>
        </p:grpSpPr>
        <p:grpSp>
          <p:nvGrpSpPr>
            <p:cNvPr id="168" name="Group 167"/>
            <p:cNvGrpSpPr/>
            <p:nvPr/>
          </p:nvGrpSpPr>
          <p:grpSpPr>
            <a:xfrm>
              <a:off x="5326476" y="2832269"/>
              <a:ext cx="1846451" cy="3245370"/>
              <a:chOff x="3452705" y="1858781"/>
              <a:chExt cx="1846451" cy="3245370"/>
            </a:xfrm>
          </p:grpSpPr>
          <p:sp>
            <p:nvSpPr>
              <p:cNvPr id="170" name="Rounded Rectangle 169"/>
              <p:cNvSpPr/>
              <p:nvPr/>
            </p:nvSpPr>
            <p:spPr>
              <a:xfrm>
                <a:off x="3452705" y="1858781"/>
                <a:ext cx="1846451" cy="3245370"/>
              </a:xfrm>
              <a:prstGeom prst="roundRect">
                <a:avLst>
                  <a:gd name="adj" fmla="val 8143"/>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1" name="Picture 170"/>
              <p:cNvPicPr>
                <a:picLocks noChangeAspect="1"/>
              </p:cNvPicPr>
              <p:nvPr/>
            </p:nvPicPr>
            <p:blipFill>
              <a:blip r:embed="rId3"/>
              <a:stretch>
                <a:fillRect/>
              </a:stretch>
            </p:blipFill>
            <p:spPr>
              <a:xfrm>
                <a:off x="3597854" y="2015906"/>
                <a:ext cx="455070" cy="244023"/>
              </a:xfrm>
              <a:prstGeom prst="rect">
                <a:avLst/>
              </a:prstGeom>
            </p:spPr>
          </p:pic>
          <p:pic>
            <p:nvPicPr>
              <p:cNvPr id="172" name="Picture 171"/>
              <p:cNvPicPr>
                <a:picLocks noChangeAspect="1"/>
              </p:cNvPicPr>
              <p:nvPr/>
            </p:nvPicPr>
            <p:blipFill>
              <a:blip r:embed="rId4"/>
              <a:stretch>
                <a:fillRect/>
              </a:stretch>
            </p:blipFill>
            <p:spPr>
              <a:xfrm>
                <a:off x="3666188" y="3502907"/>
                <a:ext cx="368456" cy="375155"/>
              </a:xfrm>
              <a:prstGeom prst="rect">
                <a:avLst/>
              </a:prstGeom>
            </p:spPr>
          </p:pic>
          <p:pic>
            <p:nvPicPr>
              <p:cNvPr id="173" name="Picture 172"/>
              <p:cNvPicPr>
                <a:picLocks noChangeAspect="1"/>
              </p:cNvPicPr>
              <p:nvPr/>
            </p:nvPicPr>
            <p:blipFill>
              <a:blip r:embed="rId5"/>
              <a:stretch>
                <a:fillRect/>
              </a:stretch>
            </p:blipFill>
            <p:spPr>
              <a:xfrm>
                <a:off x="3587541" y="4295549"/>
                <a:ext cx="482532" cy="284231"/>
              </a:xfrm>
              <a:prstGeom prst="rect">
                <a:avLst/>
              </a:prstGeom>
            </p:spPr>
          </p:pic>
          <p:pic>
            <p:nvPicPr>
              <p:cNvPr id="174" name="Picture 173"/>
              <p:cNvPicPr>
                <a:picLocks noChangeAspect="1"/>
              </p:cNvPicPr>
              <p:nvPr/>
            </p:nvPicPr>
            <p:blipFill>
              <a:blip r:embed="rId6"/>
              <a:stretch>
                <a:fillRect/>
              </a:stretch>
            </p:blipFill>
            <p:spPr>
              <a:xfrm>
                <a:off x="3662057" y="2659343"/>
                <a:ext cx="390867" cy="417823"/>
              </a:xfrm>
              <a:prstGeom prst="rect">
                <a:avLst/>
              </a:prstGeom>
            </p:spPr>
          </p:pic>
          <p:sp>
            <p:nvSpPr>
              <p:cNvPr id="175" name="Content Placeholder 2"/>
              <p:cNvSpPr txBox="1">
                <a:spLocks/>
              </p:cNvSpPr>
              <p:nvPr/>
            </p:nvSpPr>
            <p:spPr>
              <a:xfrm>
                <a:off x="4106710" y="2719597"/>
                <a:ext cx="894886" cy="20414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800" dirty="0">
                    <a:solidFill>
                      <a:schemeClr val="bg1"/>
                    </a:solidFill>
                    <a:latin typeface="Roboto" charset="0"/>
                    <a:ea typeface="Roboto" charset="0"/>
                    <a:cs typeface="Roboto" charset="0"/>
                  </a:rPr>
                  <a:t>Proof of Work</a:t>
                </a:r>
              </a:p>
            </p:txBody>
          </p:sp>
          <p:sp>
            <p:nvSpPr>
              <p:cNvPr id="176" name="Content Placeholder 2"/>
              <p:cNvSpPr txBox="1">
                <a:spLocks/>
              </p:cNvSpPr>
              <p:nvPr/>
            </p:nvSpPr>
            <p:spPr>
              <a:xfrm>
                <a:off x="4106708" y="2855023"/>
                <a:ext cx="1071837" cy="20414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1000" b="1" dirty="0">
                    <a:solidFill>
                      <a:schemeClr val="bg1"/>
                    </a:solidFill>
                    <a:latin typeface="Roboto" charset="0"/>
                    <a:ea typeface="Roboto" charset="0"/>
                    <a:cs typeface="Roboto" charset="0"/>
                  </a:rPr>
                  <a:t>000000rejf67</a:t>
                </a:r>
              </a:p>
            </p:txBody>
          </p:sp>
          <p:sp>
            <p:nvSpPr>
              <p:cNvPr id="177" name="Content Placeholder 2"/>
              <p:cNvSpPr txBox="1">
                <a:spLocks/>
              </p:cNvSpPr>
              <p:nvPr/>
            </p:nvSpPr>
            <p:spPr>
              <a:xfrm>
                <a:off x="4101362" y="3555058"/>
                <a:ext cx="894886" cy="20414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800" dirty="0">
                    <a:solidFill>
                      <a:schemeClr val="bg1"/>
                    </a:solidFill>
                    <a:latin typeface="Roboto" charset="0"/>
                    <a:ea typeface="Roboto" charset="0"/>
                    <a:cs typeface="Roboto" charset="0"/>
                  </a:rPr>
                  <a:t>Previous Block</a:t>
                </a:r>
              </a:p>
            </p:txBody>
          </p:sp>
          <p:sp>
            <p:nvSpPr>
              <p:cNvPr id="178" name="Content Placeholder 2"/>
              <p:cNvSpPr txBox="1">
                <a:spLocks/>
              </p:cNvSpPr>
              <p:nvPr/>
            </p:nvSpPr>
            <p:spPr>
              <a:xfrm>
                <a:off x="4101361" y="3690484"/>
                <a:ext cx="1071837" cy="20414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1000" b="1" dirty="0">
                    <a:solidFill>
                      <a:schemeClr val="bg1"/>
                    </a:solidFill>
                    <a:latin typeface="Roboto" charset="0"/>
                    <a:ea typeface="Roboto" charset="0"/>
                    <a:cs typeface="Roboto" charset="0"/>
                  </a:rPr>
                  <a:t>000000erw562</a:t>
                </a:r>
              </a:p>
            </p:txBody>
          </p:sp>
          <p:sp>
            <p:nvSpPr>
              <p:cNvPr id="179" name="Content Placeholder 2"/>
              <p:cNvSpPr txBox="1">
                <a:spLocks/>
              </p:cNvSpPr>
              <p:nvPr/>
            </p:nvSpPr>
            <p:spPr>
              <a:xfrm>
                <a:off x="4106710" y="1947437"/>
                <a:ext cx="894886" cy="20414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800" dirty="0">
                    <a:solidFill>
                      <a:schemeClr val="bg1"/>
                    </a:solidFill>
                    <a:latin typeface="Roboto" charset="0"/>
                    <a:ea typeface="Roboto" charset="0"/>
                    <a:cs typeface="Roboto" charset="0"/>
                  </a:rPr>
                  <a:t>Block</a:t>
                </a:r>
              </a:p>
            </p:txBody>
          </p:sp>
          <p:sp>
            <p:nvSpPr>
              <p:cNvPr id="180" name="Content Placeholder 2"/>
              <p:cNvSpPr txBox="1">
                <a:spLocks/>
              </p:cNvSpPr>
              <p:nvPr/>
            </p:nvSpPr>
            <p:spPr>
              <a:xfrm>
                <a:off x="4106708" y="2082863"/>
                <a:ext cx="1071837" cy="20414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1000" b="1" dirty="0">
                    <a:solidFill>
                      <a:schemeClr val="bg1"/>
                    </a:solidFill>
                    <a:latin typeface="Roboto" charset="0"/>
                    <a:ea typeface="Roboto" charset="0"/>
                    <a:cs typeface="Roboto" charset="0"/>
                  </a:rPr>
                  <a:t>1,048,577</a:t>
                </a:r>
              </a:p>
            </p:txBody>
          </p:sp>
          <p:sp>
            <p:nvSpPr>
              <p:cNvPr id="181" name="Content Placeholder 2"/>
              <p:cNvSpPr txBox="1">
                <a:spLocks/>
              </p:cNvSpPr>
              <p:nvPr/>
            </p:nvSpPr>
            <p:spPr>
              <a:xfrm>
                <a:off x="4101362" y="4269967"/>
                <a:ext cx="1004038" cy="20414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800">
                    <a:solidFill>
                      <a:schemeClr val="bg1"/>
                    </a:solidFill>
                    <a:latin typeface="Roboto" charset="0"/>
                    <a:ea typeface="Roboto" charset="0"/>
                    <a:cs typeface="Roboto" charset="0"/>
                  </a:rPr>
                  <a:t>Transaction IDs</a:t>
                </a:r>
                <a:endParaRPr lang="en-US" sz="800" dirty="0">
                  <a:solidFill>
                    <a:schemeClr val="bg1"/>
                  </a:solidFill>
                  <a:latin typeface="Roboto" charset="0"/>
                  <a:ea typeface="Roboto" charset="0"/>
                  <a:cs typeface="Roboto" charset="0"/>
                </a:endParaRPr>
              </a:p>
            </p:txBody>
          </p:sp>
          <p:sp>
            <p:nvSpPr>
              <p:cNvPr id="182" name="Content Placeholder 2"/>
              <p:cNvSpPr txBox="1">
                <a:spLocks/>
              </p:cNvSpPr>
              <p:nvPr/>
            </p:nvSpPr>
            <p:spPr>
              <a:xfrm>
                <a:off x="4101361" y="4405393"/>
                <a:ext cx="1071837" cy="47768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1000" b="1">
                    <a:solidFill>
                      <a:schemeClr val="bg1"/>
                    </a:solidFill>
                    <a:latin typeface="Roboto" charset="0"/>
                    <a:ea typeface="Roboto" charset="0"/>
                    <a:cs typeface="Roboto" charset="0"/>
                  </a:rPr>
                  <a:t>743ojd</a:t>
                </a:r>
                <a:br>
                  <a:rPr lang="en-US" sz="1000" b="1">
                    <a:solidFill>
                      <a:schemeClr val="bg1"/>
                    </a:solidFill>
                    <a:latin typeface="Roboto" charset="0"/>
                    <a:ea typeface="Roboto" charset="0"/>
                    <a:cs typeface="Roboto" charset="0"/>
                  </a:rPr>
                </a:br>
                <a:r>
                  <a:rPr lang="en-US" sz="1000" b="1">
                    <a:solidFill>
                      <a:schemeClr val="bg1"/>
                    </a:solidFill>
                    <a:latin typeface="Roboto" charset="0"/>
                    <a:ea typeface="Roboto" charset="0"/>
                    <a:cs typeface="Roboto" charset="0"/>
                  </a:rPr>
                  <a:t>8932ue</a:t>
                </a:r>
                <a:br>
                  <a:rPr lang="en-US" sz="1000" b="1" dirty="0">
                    <a:solidFill>
                      <a:schemeClr val="bg1"/>
                    </a:solidFill>
                    <a:latin typeface="Roboto" charset="0"/>
                    <a:ea typeface="Roboto" charset="0"/>
                    <a:cs typeface="Roboto" charset="0"/>
                  </a:rPr>
                </a:br>
                <a:r>
                  <a:rPr lang="en-US" sz="1000" b="1">
                    <a:solidFill>
                      <a:schemeClr val="bg1"/>
                    </a:solidFill>
                    <a:latin typeface="Roboto" charset="0"/>
                    <a:ea typeface="Roboto" charset="0"/>
                    <a:cs typeface="Roboto" charset="0"/>
                  </a:rPr>
                  <a:t>iuy76</a:t>
                </a:r>
                <a:endParaRPr lang="en-US" sz="1000" b="1" dirty="0">
                  <a:solidFill>
                    <a:schemeClr val="bg1"/>
                  </a:solidFill>
                  <a:latin typeface="Roboto" charset="0"/>
                  <a:ea typeface="Roboto" charset="0"/>
                  <a:cs typeface="Roboto" charset="0"/>
                </a:endParaRPr>
              </a:p>
            </p:txBody>
          </p:sp>
        </p:grpSp>
        <p:sp>
          <p:nvSpPr>
            <p:cNvPr id="169" name="Content Placeholder 2"/>
            <p:cNvSpPr txBox="1">
              <a:spLocks/>
            </p:cNvSpPr>
            <p:nvPr/>
          </p:nvSpPr>
          <p:spPr>
            <a:xfrm>
              <a:off x="4637447" y="6206577"/>
              <a:ext cx="1337685" cy="218902"/>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r">
                <a:buNone/>
              </a:pPr>
              <a:r>
                <a:rPr lang="en-US" sz="1000" i="1" dirty="0">
                  <a:solidFill>
                    <a:schemeClr val="bg1">
                      <a:alpha val="80000"/>
                    </a:schemeClr>
                  </a:solidFill>
                  <a:latin typeface="Roboto" charset="0"/>
                  <a:ea typeface="Roboto" charset="0"/>
                  <a:cs typeface="Roboto" charset="0"/>
                </a:rPr>
                <a:t>Blockchain</a:t>
              </a:r>
            </a:p>
          </p:txBody>
        </p:sp>
      </p:grpSp>
      <p:grpSp>
        <p:nvGrpSpPr>
          <p:cNvPr id="183" name="Group 182"/>
          <p:cNvGrpSpPr/>
          <p:nvPr/>
        </p:nvGrpSpPr>
        <p:grpSpPr>
          <a:xfrm>
            <a:off x="7500301" y="865180"/>
            <a:ext cx="762855" cy="1035225"/>
            <a:chOff x="7293538" y="870973"/>
            <a:chExt cx="762855" cy="1035225"/>
          </a:xfrm>
        </p:grpSpPr>
        <p:pic>
          <p:nvPicPr>
            <p:cNvPr id="184" name="Picture 183"/>
            <p:cNvPicPr>
              <a:picLocks noChangeAspect="1"/>
            </p:cNvPicPr>
            <p:nvPr/>
          </p:nvPicPr>
          <p:blipFill>
            <a:blip r:embed="rId7"/>
            <a:stretch>
              <a:fillRect/>
            </a:stretch>
          </p:blipFill>
          <p:spPr>
            <a:xfrm>
              <a:off x="7376792" y="1207306"/>
              <a:ext cx="536834" cy="698892"/>
            </a:xfrm>
            <a:prstGeom prst="rect">
              <a:avLst/>
            </a:prstGeom>
          </p:spPr>
        </p:pic>
        <p:sp>
          <p:nvSpPr>
            <p:cNvPr id="185" name="Content Placeholder 2"/>
            <p:cNvSpPr txBox="1">
              <a:spLocks/>
            </p:cNvSpPr>
            <p:nvPr/>
          </p:nvSpPr>
          <p:spPr>
            <a:xfrm>
              <a:off x="7293538" y="870973"/>
              <a:ext cx="762855" cy="218902"/>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1000" i="1" dirty="0">
                  <a:solidFill>
                    <a:schemeClr val="bg1">
                      <a:alpha val="80000"/>
                    </a:schemeClr>
                  </a:solidFill>
                  <a:latin typeface="Roboto" charset="0"/>
                  <a:ea typeface="Roboto" charset="0"/>
                  <a:cs typeface="Roboto" charset="0"/>
                </a:rPr>
                <a:t>Document</a:t>
              </a:r>
            </a:p>
          </p:txBody>
        </p:sp>
      </p:grpSp>
      <p:grpSp>
        <p:nvGrpSpPr>
          <p:cNvPr id="186" name="Group 185"/>
          <p:cNvGrpSpPr/>
          <p:nvPr/>
        </p:nvGrpSpPr>
        <p:grpSpPr>
          <a:xfrm>
            <a:off x="6044654" y="841409"/>
            <a:ext cx="550571" cy="960244"/>
            <a:chOff x="8816002" y="870973"/>
            <a:chExt cx="550571" cy="960244"/>
          </a:xfrm>
        </p:grpSpPr>
        <p:pic>
          <p:nvPicPr>
            <p:cNvPr id="187" name="Picture 186"/>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8817641" y="1282285"/>
              <a:ext cx="548932" cy="548932"/>
            </a:xfrm>
            <a:prstGeom prst="rect">
              <a:avLst/>
            </a:prstGeom>
          </p:spPr>
        </p:pic>
        <p:sp>
          <p:nvSpPr>
            <p:cNvPr id="188" name="Content Placeholder 2"/>
            <p:cNvSpPr txBox="1">
              <a:spLocks/>
            </p:cNvSpPr>
            <p:nvPr/>
          </p:nvSpPr>
          <p:spPr>
            <a:xfrm>
              <a:off x="8816002" y="870973"/>
              <a:ext cx="550571" cy="218902"/>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1000" i="1" dirty="0">
                  <a:solidFill>
                    <a:schemeClr val="bg1">
                      <a:alpha val="80000"/>
                    </a:schemeClr>
                  </a:solidFill>
                  <a:latin typeface="Roboto" charset="0"/>
                  <a:ea typeface="Roboto" charset="0"/>
                  <a:cs typeface="Roboto" charset="0"/>
                </a:rPr>
                <a:t>Hash</a:t>
              </a:r>
            </a:p>
          </p:txBody>
        </p:sp>
      </p:grpSp>
      <p:cxnSp>
        <p:nvCxnSpPr>
          <p:cNvPr id="189" name="Straight Connector 188"/>
          <p:cNvCxnSpPr>
            <a:cxnSpLocks/>
          </p:cNvCxnSpPr>
          <p:nvPr/>
        </p:nvCxnSpPr>
        <p:spPr>
          <a:xfrm flipH="1">
            <a:off x="6595225" y="1521317"/>
            <a:ext cx="923644" cy="5870"/>
          </a:xfrm>
          <a:prstGeom prst="line">
            <a:avLst/>
          </a:prstGeom>
          <a:ln w="12700">
            <a:solidFill>
              <a:schemeClr val="bg1"/>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90" name="Straight Connector 189"/>
          <p:cNvCxnSpPr>
            <a:cxnSpLocks/>
          </p:cNvCxnSpPr>
          <p:nvPr/>
        </p:nvCxnSpPr>
        <p:spPr>
          <a:xfrm>
            <a:off x="6319939" y="1834516"/>
            <a:ext cx="0" cy="452066"/>
          </a:xfrm>
          <a:prstGeom prst="line">
            <a:avLst/>
          </a:prstGeom>
          <a:ln w="12700">
            <a:solidFill>
              <a:schemeClr val="bg1"/>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91" name="Group 190"/>
          <p:cNvGrpSpPr/>
          <p:nvPr/>
        </p:nvGrpSpPr>
        <p:grpSpPr>
          <a:xfrm>
            <a:off x="715948" y="1731146"/>
            <a:ext cx="3945457" cy="2077814"/>
            <a:chOff x="579709" y="1686389"/>
            <a:chExt cx="3945457" cy="2077814"/>
          </a:xfrm>
        </p:grpSpPr>
        <p:sp>
          <p:nvSpPr>
            <p:cNvPr id="192" name="Content Placeholder 2"/>
            <p:cNvSpPr txBox="1">
              <a:spLocks/>
            </p:cNvSpPr>
            <p:nvPr/>
          </p:nvSpPr>
          <p:spPr>
            <a:xfrm>
              <a:off x="1023278" y="1686389"/>
              <a:ext cx="3501888" cy="207781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1200" dirty="0">
                  <a:solidFill>
                    <a:schemeClr val="bg1"/>
                  </a:solidFill>
                  <a:latin typeface="Roboto" charset="0"/>
                  <a:ea typeface="Roboto" charset="0"/>
                  <a:cs typeface="Roboto" charset="0"/>
                </a:rPr>
                <a:t>The simplest way to perform proof of existence is to hash the document and push that hash to the Blockchain.</a:t>
              </a:r>
            </a:p>
            <a:p>
              <a:pPr marL="0" indent="0">
                <a:buNone/>
              </a:pPr>
              <a:r>
                <a:rPr lang="en-US" sz="1200" dirty="0">
                  <a:solidFill>
                    <a:schemeClr val="bg1"/>
                  </a:solidFill>
                  <a:latin typeface="Roboto" charset="0"/>
                  <a:ea typeface="Roboto" charset="0"/>
                  <a:cs typeface="Roboto" charset="0"/>
                </a:rPr>
                <a:t>Once the hash is embedded in the Blockchain, it can be used to prove that the document:</a:t>
              </a:r>
            </a:p>
            <a:p>
              <a:r>
                <a:rPr lang="en-US" sz="1200" dirty="0">
                  <a:solidFill>
                    <a:schemeClr val="bg1"/>
                  </a:solidFill>
                  <a:latin typeface="Roboto" charset="0"/>
                  <a:ea typeface="Roboto" charset="0"/>
                  <a:cs typeface="Roboto" charset="0"/>
                </a:rPr>
                <a:t>Existed on that date</a:t>
              </a:r>
            </a:p>
            <a:p>
              <a:r>
                <a:rPr lang="en-US" sz="1200" dirty="0">
                  <a:solidFill>
                    <a:schemeClr val="bg1"/>
                  </a:solidFill>
                  <a:latin typeface="Roboto" charset="0"/>
                  <a:ea typeface="Roboto" charset="0"/>
                  <a:cs typeface="Roboto" charset="0"/>
                </a:rPr>
                <a:t>Has not been tampered with</a:t>
              </a:r>
            </a:p>
            <a:p>
              <a:r>
                <a:rPr lang="en-US" sz="1200" dirty="0">
                  <a:solidFill>
                    <a:schemeClr val="bg1"/>
                  </a:solidFill>
                  <a:latin typeface="Roboto" charset="0"/>
                  <a:ea typeface="Roboto" charset="0"/>
                  <a:cs typeface="Roboto" charset="0"/>
                </a:rPr>
                <a:t>Was created by a specific individual</a:t>
              </a:r>
            </a:p>
          </p:txBody>
        </p:sp>
        <p:sp>
          <p:nvSpPr>
            <p:cNvPr id="193" name="Oval 192"/>
            <p:cNvSpPr/>
            <p:nvPr/>
          </p:nvSpPr>
          <p:spPr>
            <a:xfrm>
              <a:off x="579709" y="1686389"/>
              <a:ext cx="325182" cy="3251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Content Placeholder 2"/>
            <p:cNvSpPr txBox="1">
              <a:spLocks/>
            </p:cNvSpPr>
            <p:nvPr/>
          </p:nvSpPr>
          <p:spPr>
            <a:xfrm>
              <a:off x="599080" y="1735875"/>
              <a:ext cx="325181" cy="30509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1200" b="1" dirty="0">
                  <a:solidFill>
                    <a:srgbClr val="1E557B"/>
                  </a:solidFill>
                  <a:latin typeface="Roboto" charset="0"/>
                  <a:ea typeface="Roboto" charset="0"/>
                  <a:cs typeface="Roboto" charset="0"/>
                </a:rPr>
                <a:t>1.</a:t>
              </a:r>
            </a:p>
          </p:txBody>
        </p:sp>
      </p:grpSp>
      <p:sp>
        <p:nvSpPr>
          <p:cNvPr id="195" name="Content Placeholder 2"/>
          <p:cNvSpPr txBox="1">
            <a:spLocks/>
          </p:cNvSpPr>
          <p:nvPr/>
        </p:nvSpPr>
        <p:spPr>
          <a:xfrm>
            <a:off x="1159517" y="3984629"/>
            <a:ext cx="3501332" cy="149090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1200" dirty="0">
                <a:solidFill>
                  <a:schemeClr val="bg1"/>
                </a:solidFill>
                <a:latin typeface="Roboto" charset="0"/>
                <a:ea typeface="Roboto" charset="0"/>
                <a:cs typeface="Roboto" charset="0"/>
              </a:rPr>
              <a:t>There are two problems with this approach:</a:t>
            </a:r>
          </a:p>
          <a:p>
            <a:r>
              <a:rPr lang="en-US" sz="1200" dirty="0">
                <a:solidFill>
                  <a:schemeClr val="bg1"/>
                </a:solidFill>
                <a:latin typeface="Roboto" charset="0"/>
                <a:ea typeface="Roboto" charset="0"/>
                <a:cs typeface="Roboto" charset="0"/>
              </a:rPr>
              <a:t>Each document requires it’s own Blockchain transaction - expensive and environmentally irresponsible.</a:t>
            </a:r>
          </a:p>
          <a:p>
            <a:r>
              <a:rPr lang="en-US" sz="1200" dirty="0">
                <a:solidFill>
                  <a:schemeClr val="bg1"/>
                </a:solidFill>
                <a:latin typeface="Roboto" charset="0"/>
                <a:ea typeface="Roboto" charset="0"/>
                <a:cs typeface="Roboto" charset="0"/>
              </a:rPr>
              <a:t>The document can be lost or altered in which case the proof is useless.</a:t>
            </a:r>
          </a:p>
        </p:txBody>
      </p:sp>
      <p:sp>
        <p:nvSpPr>
          <p:cNvPr id="196" name="Oval 195"/>
          <p:cNvSpPr/>
          <p:nvPr/>
        </p:nvSpPr>
        <p:spPr>
          <a:xfrm>
            <a:off x="709257" y="3994607"/>
            <a:ext cx="325182" cy="3251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Content Placeholder 2"/>
          <p:cNvSpPr txBox="1">
            <a:spLocks/>
          </p:cNvSpPr>
          <p:nvPr/>
        </p:nvSpPr>
        <p:spPr>
          <a:xfrm>
            <a:off x="728628" y="4044093"/>
            <a:ext cx="325181" cy="30509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1200" b="1" dirty="0">
                <a:solidFill>
                  <a:srgbClr val="1E557B"/>
                </a:solidFill>
                <a:latin typeface="Roboto" charset="0"/>
                <a:ea typeface="Roboto" charset="0"/>
                <a:cs typeface="Roboto" charset="0"/>
              </a:rPr>
              <a:t>2.</a:t>
            </a:r>
          </a:p>
        </p:txBody>
      </p:sp>
      <p:cxnSp>
        <p:nvCxnSpPr>
          <p:cNvPr id="198" name="Straight Connector 197"/>
          <p:cNvCxnSpPr>
            <a:cxnSpLocks/>
          </p:cNvCxnSpPr>
          <p:nvPr/>
        </p:nvCxnSpPr>
        <p:spPr>
          <a:xfrm>
            <a:off x="9186299" y="3440153"/>
            <a:ext cx="724415" cy="662241"/>
          </a:xfrm>
          <a:prstGeom prst="line">
            <a:avLst/>
          </a:prstGeom>
          <a:ln w="12700">
            <a:solidFill>
              <a:schemeClr val="bg1"/>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99" name="TextBox 198">
            <a:extLst>
              <a:ext uri="{FF2B5EF4-FFF2-40B4-BE49-F238E27FC236}">
                <a16:creationId xmlns:a16="http://schemas.microsoft.com/office/drawing/2014/main" id="{8CA0CE87-547E-1345-9C4E-74470F921F96}"/>
              </a:ext>
            </a:extLst>
          </p:cNvPr>
          <p:cNvSpPr txBox="1"/>
          <p:nvPr/>
        </p:nvSpPr>
        <p:spPr>
          <a:xfrm>
            <a:off x="7518869" y="1061610"/>
            <a:ext cx="850241" cy="1015663"/>
          </a:xfrm>
          <a:prstGeom prst="rect">
            <a:avLst/>
          </a:prstGeom>
          <a:noFill/>
        </p:spPr>
        <p:txBody>
          <a:bodyPr wrap="square" rtlCol="0">
            <a:spAutoFit/>
          </a:bodyPr>
          <a:lstStyle/>
          <a:p>
            <a:r>
              <a:rPr lang="en-US" sz="6000" b="1" dirty="0">
                <a:solidFill>
                  <a:srgbClr val="B73939"/>
                </a:solidFill>
                <a:latin typeface="Roboto" charset="0"/>
                <a:ea typeface="Roboto" charset="0"/>
                <a:cs typeface="Roboto" charset="0"/>
              </a:rPr>
              <a:t>X</a:t>
            </a:r>
          </a:p>
        </p:txBody>
      </p:sp>
      <p:cxnSp>
        <p:nvCxnSpPr>
          <p:cNvPr id="200" name="Straight Connector 199">
            <a:extLst>
              <a:ext uri="{FF2B5EF4-FFF2-40B4-BE49-F238E27FC236}">
                <a16:creationId xmlns:a16="http://schemas.microsoft.com/office/drawing/2014/main" id="{8CADC202-81B2-BD41-9E37-5C47F646E8E5}"/>
              </a:ext>
            </a:extLst>
          </p:cNvPr>
          <p:cNvCxnSpPr>
            <a:cxnSpLocks/>
          </p:cNvCxnSpPr>
          <p:nvPr/>
        </p:nvCxnSpPr>
        <p:spPr>
          <a:xfrm>
            <a:off x="5000449" y="1520684"/>
            <a:ext cx="1044205"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1" name="Straight Connector 200">
            <a:extLst>
              <a:ext uri="{FF2B5EF4-FFF2-40B4-BE49-F238E27FC236}">
                <a16:creationId xmlns:a16="http://schemas.microsoft.com/office/drawing/2014/main" id="{75818D52-4E9D-EA48-B492-619FE14238D7}"/>
              </a:ext>
            </a:extLst>
          </p:cNvPr>
          <p:cNvCxnSpPr>
            <a:cxnSpLocks/>
          </p:cNvCxnSpPr>
          <p:nvPr/>
        </p:nvCxnSpPr>
        <p:spPr>
          <a:xfrm>
            <a:off x="5000449" y="1527187"/>
            <a:ext cx="0" cy="364325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2" name="Straight Arrow Connector 201">
            <a:extLst>
              <a:ext uri="{FF2B5EF4-FFF2-40B4-BE49-F238E27FC236}">
                <a16:creationId xmlns:a16="http://schemas.microsoft.com/office/drawing/2014/main" id="{6C990929-70A0-7249-8B53-82A36FB06BEF}"/>
              </a:ext>
            </a:extLst>
          </p:cNvPr>
          <p:cNvCxnSpPr>
            <a:cxnSpLocks/>
          </p:cNvCxnSpPr>
          <p:nvPr/>
        </p:nvCxnSpPr>
        <p:spPr>
          <a:xfrm flipV="1">
            <a:off x="5000449" y="5157176"/>
            <a:ext cx="734140" cy="13261"/>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 name="Title 2">
            <a:extLst>
              <a:ext uri="{FF2B5EF4-FFF2-40B4-BE49-F238E27FC236}">
                <a16:creationId xmlns:a16="http://schemas.microsoft.com/office/drawing/2014/main" id="{BC03109C-95AF-AB4D-8818-FF3343EE362A}"/>
              </a:ext>
            </a:extLst>
          </p:cNvPr>
          <p:cNvSpPr>
            <a:spLocks noGrp="1"/>
          </p:cNvSpPr>
          <p:nvPr>
            <p:ph type="title" idx="4294967295"/>
          </p:nvPr>
        </p:nvSpPr>
        <p:spPr/>
        <p:txBody>
          <a:body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sz="2500" b="1" kern="1200" baseline="0" dirty="0">
                <a:solidFill>
                  <a:schemeClr val="bg1"/>
                </a:solidFill>
                <a:effectLst/>
                <a:latin typeface="Roboto" charset="0"/>
                <a:ea typeface="Roboto" charset="0"/>
                <a:cs typeface="Roboto" charset="0"/>
              </a:rPr>
              <a:t>Blockchain Proofs</a:t>
            </a:r>
            <a:endParaRPr lang="en-AU" dirty="0">
              <a:effectLst/>
            </a:endParaRPr>
          </a:p>
        </p:txBody>
      </p:sp>
    </p:spTree>
    <p:extLst>
      <p:ext uri="{BB962C8B-B14F-4D97-AF65-F5344CB8AC3E}">
        <p14:creationId xmlns:p14="http://schemas.microsoft.com/office/powerpoint/2010/main" val="2311633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1"/>
                                        </p:tgtEl>
                                        <p:attrNameLst>
                                          <p:attrName>style.visibility</p:attrName>
                                        </p:attrNameLst>
                                      </p:cBhvr>
                                      <p:to>
                                        <p:strVal val="visible"/>
                                      </p:to>
                                    </p:set>
                                    <p:animEffect transition="in" filter="fade">
                                      <p:cBhvr>
                                        <p:cTn id="7" dur="500"/>
                                        <p:tgtEl>
                                          <p:spTgt spid="19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83"/>
                                        </p:tgtEl>
                                        <p:attrNameLst>
                                          <p:attrName>style.visibility</p:attrName>
                                        </p:attrNameLst>
                                      </p:cBhvr>
                                      <p:to>
                                        <p:strVal val="visible"/>
                                      </p:to>
                                    </p:set>
                                    <p:animEffect transition="in" filter="fade">
                                      <p:cBhvr>
                                        <p:cTn id="12" dur="500"/>
                                        <p:tgtEl>
                                          <p:spTgt spid="183"/>
                                        </p:tgtEl>
                                      </p:cBhvr>
                                    </p:animEffect>
                                  </p:childTnLst>
                                </p:cTn>
                              </p:par>
                            </p:childTnLst>
                          </p:cTn>
                        </p:par>
                        <p:par>
                          <p:cTn id="13" fill="hold">
                            <p:stCondLst>
                              <p:cond delay="500"/>
                            </p:stCondLst>
                            <p:childTnLst>
                              <p:par>
                                <p:cTn id="14" presetID="22" presetClass="entr" presetSubtype="2" fill="hold" nodeType="afterEffect">
                                  <p:stCondLst>
                                    <p:cond delay="0"/>
                                  </p:stCondLst>
                                  <p:childTnLst>
                                    <p:set>
                                      <p:cBhvr>
                                        <p:cTn id="15" dur="1" fill="hold">
                                          <p:stCondLst>
                                            <p:cond delay="0"/>
                                          </p:stCondLst>
                                        </p:cTn>
                                        <p:tgtEl>
                                          <p:spTgt spid="189"/>
                                        </p:tgtEl>
                                        <p:attrNameLst>
                                          <p:attrName>style.visibility</p:attrName>
                                        </p:attrNameLst>
                                      </p:cBhvr>
                                      <p:to>
                                        <p:strVal val="visible"/>
                                      </p:to>
                                    </p:set>
                                    <p:animEffect transition="in" filter="wipe(right)">
                                      <p:cBhvr>
                                        <p:cTn id="16" dur="500"/>
                                        <p:tgtEl>
                                          <p:spTgt spid="189"/>
                                        </p:tgtEl>
                                      </p:cBhvr>
                                    </p:animEffect>
                                  </p:childTnLst>
                                </p:cTn>
                              </p:par>
                            </p:childTnLst>
                          </p:cTn>
                        </p:par>
                        <p:par>
                          <p:cTn id="17" fill="hold">
                            <p:stCondLst>
                              <p:cond delay="1000"/>
                            </p:stCondLst>
                            <p:childTnLst>
                              <p:par>
                                <p:cTn id="18" presetID="10" presetClass="entr" presetSubtype="0" fill="hold" nodeType="afterEffect">
                                  <p:stCondLst>
                                    <p:cond delay="0"/>
                                  </p:stCondLst>
                                  <p:childTnLst>
                                    <p:set>
                                      <p:cBhvr>
                                        <p:cTn id="19" dur="1" fill="hold">
                                          <p:stCondLst>
                                            <p:cond delay="0"/>
                                          </p:stCondLst>
                                        </p:cTn>
                                        <p:tgtEl>
                                          <p:spTgt spid="186"/>
                                        </p:tgtEl>
                                        <p:attrNameLst>
                                          <p:attrName>style.visibility</p:attrName>
                                        </p:attrNameLst>
                                      </p:cBhvr>
                                      <p:to>
                                        <p:strVal val="visible"/>
                                      </p:to>
                                    </p:set>
                                    <p:animEffect transition="in" filter="fade">
                                      <p:cBhvr>
                                        <p:cTn id="20" dur="500"/>
                                        <p:tgtEl>
                                          <p:spTgt spid="186"/>
                                        </p:tgtEl>
                                      </p:cBhvr>
                                    </p:animEffect>
                                  </p:childTnLst>
                                </p:cTn>
                              </p:par>
                            </p:childTnLst>
                          </p:cTn>
                        </p:par>
                        <p:par>
                          <p:cTn id="21" fill="hold">
                            <p:stCondLst>
                              <p:cond delay="1500"/>
                            </p:stCondLst>
                            <p:childTnLst>
                              <p:par>
                                <p:cTn id="22" presetID="22" presetClass="entr" presetSubtype="1" fill="hold" nodeType="afterEffect">
                                  <p:stCondLst>
                                    <p:cond delay="0"/>
                                  </p:stCondLst>
                                  <p:childTnLst>
                                    <p:set>
                                      <p:cBhvr>
                                        <p:cTn id="23" dur="1" fill="hold">
                                          <p:stCondLst>
                                            <p:cond delay="0"/>
                                          </p:stCondLst>
                                        </p:cTn>
                                        <p:tgtEl>
                                          <p:spTgt spid="190"/>
                                        </p:tgtEl>
                                        <p:attrNameLst>
                                          <p:attrName>style.visibility</p:attrName>
                                        </p:attrNameLst>
                                      </p:cBhvr>
                                      <p:to>
                                        <p:strVal val="visible"/>
                                      </p:to>
                                    </p:set>
                                    <p:animEffect transition="in" filter="wipe(up)">
                                      <p:cBhvr>
                                        <p:cTn id="24" dur="500"/>
                                        <p:tgtEl>
                                          <p:spTgt spid="190"/>
                                        </p:tgtEl>
                                      </p:cBhvr>
                                    </p:animEffect>
                                  </p:childTnLst>
                                </p:cTn>
                              </p:par>
                            </p:childTnLst>
                          </p:cTn>
                        </p:par>
                        <p:par>
                          <p:cTn id="25" fill="hold">
                            <p:stCondLst>
                              <p:cond delay="2000"/>
                            </p:stCondLst>
                            <p:childTnLst>
                              <p:par>
                                <p:cTn id="26" presetID="10" presetClass="entr" presetSubtype="0" fill="hold" nodeType="afterEffect">
                                  <p:stCondLst>
                                    <p:cond delay="0"/>
                                  </p:stCondLst>
                                  <p:childTnLst>
                                    <p:set>
                                      <p:cBhvr>
                                        <p:cTn id="27" dur="1" fill="hold">
                                          <p:stCondLst>
                                            <p:cond delay="0"/>
                                          </p:stCondLst>
                                        </p:cTn>
                                        <p:tgtEl>
                                          <p:spTgt spid="167"/>
                                        </p:tgtEl>
                                        <p:attrNameLst>
                                          <p:attrName>style.visibility</p:attrName>
                                        </p:attrNameLst>
                                      </p:cBhvr>
                                      <p:to>
                                        <p:strVal val="visible"/>
                                      </p:to>
                                    </p:set>
                                    <p:animEffect transition="in" filter="fade">
                                      <p:cBhvr>
                                        <p:cTn id="28" dur="500"/>
                                        <p:tgtEl>
                                          <p:spTgt spid="167"/>
                                        </p:tgtEl>
                                      </p:cBhvr>
                                    </p:animEffect>
                                  </p:childTnLst>
                                </p:cTn>
                              </p:par>
                            </p:childTnLst>
                          </p:cTn>
                        </p:par>
                        <p:par>
                          <p:cTn id="29" fill="hold">
                            <p:stCondLst>
                              <p:cond delay="2500"/>
                            </p:stCondLst>
                            <p:childTnLst>
                              <p:par>
                                <p:cTn id="30" presetID="10" presetClass="entr" presetSubtype="0" fill="hold" nodeType="afterEffect">
                                  <p:stCondLst>
                                    <p:cond delay="0"/>
                                  </p:stCondLst>
                                  <p:childTnLst>
                                    <p:set>
                                      <p:cBhvr>
                                        <p:cTn id="31" dur="1" fill="hold">
                                          <p:stCondLst>
                                            <p:cond delay="0"/>
                                          </p:stCondLst>
                                        </p:cTn>
                                        <p:tgtEl>
                                          <p:spTgt spid="139"/>
                                        </p:tgtEl>
                                        <p:attrNameLst>
                                          <p:attrName>style.visibility</p:attrName>
                                        </p:attrNameLst>
                                      </p:cBhvr>
                                      <p:to>
                                        <p:strVal val="visible"/>
                                      </p:to>
                                    </p:set>
                                    <p:animEffect transition="in" filter="fade">
                                      <p:cBhvr>
                                        <p:cTn id="32" dur="500"/>
                                        <p:tgtEl>
                                          <p:spTgt spid="139"/>
                                        </p:tgtEl>
                                      </p:cBhvr>
                                    </p:animEffect>
                                  </p:childTnLst>
                                </p:cTn>
                              </p:par>
                            </p:childTnLst>
                          </p:cTn>
                        </p:par>
                        <p:par>
                          <p:cTn id="33" fill="hold">
                            <p:stCondLst>
                              <p:cond delay="3000"/>
                            </p:stCondLst>
                            <p:childTnLst>
                              <p:par>
                                <p:cTn id="34" presetID="22" presetClass="entr" presetSubtype="1" fill="hold" nodeType="afterEffect">
                                  <p:stCondLst>
                                    <p:cond delay="0"/>
                                  </p:stCondLst>
                                  <p:childTnLst>
                                    <p:set>
                                      <p:cBhvr>
                                        <p:cTn id="35" dur="1" fill="hold">
                                          <p:stCondLst>
                                            <p:cond delay="0"/>
                                          </p:stCondLst>
                                        </p:cTn>
                                        <p:tgtEl>
                                          <p:spTgt spid="107"/>
                                        </p:tgtEl>
                                        <p:attrNameLst>
                                          <p:attrName>style.visibility</p:attrName>
                                        </p:attrNameLst>
                                      </p:cBhvr>
                                      <p:to>
                                        <p:strVal val="visible"/>
                                      </p:to>
                                    </p:set>
                                    <p:animEffect transition="in" filter="wipe(up)">
                                      <p:cBhvr>
                                        <p:cTn id="36" dur="500"/>
                                        <p:tgtEl>
                                          <p:spTgt spid="107"/>
                                        </p:tgtEl>
                                      </p:cBhvr>
                                    </p:animEffect>
                                  </p:childTnLst>
                                </p:cTn>
                              </p:par>
                            </p:childTnLst>
                          </p:cTn>
                        </p:par>
                        <p:par>
                          <p:cTn id="37" fill="hold">
                            <p:stCondLst>
                              <p:cond delay="3500"/>
                            </p:stCondLst>
                            <p:childTnLst>
                              <p:par>
                                <p:cTn id="38" presetID="10" presetClass="entr" presetSubtype="0" fill="hold" nodeType="afterEffect">
                                  <p:stCondLst>
                                    <p:cond delay="0"/>
                                  </p:stCondLst>
                                  <p:childTnLst>
                                    <p:set>
                                      <p:cBhvr>
                                        <p:cTn id="39" dur="1" fill="hold">
                                          <p:stCondLst>
                                            <p:cond delay="0"/>
                                          </p:stCondLst>
                                        </p:cTn>
                                        <p:tgtEl>
                                          <p:spTgt spid="153"/>
                                        </p:tgtEl>
                                        <p:attrNameLst>
                                          <p:attrName>style.visibility</p:attrName>
                                        </p:attrNameLst>
                                      </p:cBhvr>
                                      <p:to>
                                        <p:strVal val="visible"/>
                                      </p:to>
                                    </p:set>
                                    <p:animEffect transition="in" filter="fade">
                                      <p:cBhvr>
                                        <p:cTn id="40" dur="500"/>
                                        <p:tgtEl>
                                          <p:spTgt spid="153"/>
                                        </p:tgtEl>
                                      </p:cBhvr>
                                    </p:animEffect>
                                  </p:childTnLst>
                                </p:cTn>
                              </p:par>
                            </p:childTnLst>
                          </p:cTn>
                        </p:par>
                        <p:par>
                          <p:cTn id="41" fill="hold">
                            <p:stCondLst>
                              <p:cond delay="4000"/>
                            </p:stCondLst>
                            <p:childTnLst>
                              <p:par>
                                <p:cTn id="42" presetID="22" presetClass="entr" presetSubtype="1" fill="hold" nodeType="afterEffect">
                                  <p:stCondLst>
                                    <p:cond delay="0"/>
                                  </p:stCondLst>
                                  <p:childTnLst>
                                    <p:set>
                                      <p:cBhvr>
                                        <p:cTn id="43" dur="1" fill="hold">
                                          <p:stCondLst>
                                            <p:cond delay="0"/>
                                          </p:stCondLst>
                                        </p:cTn>
                                        <p:tgtEl>
                                          <p:spTgt spid="198"/>
                                        </p:tgtEl>
                                        <p:attrNameLst>
                                          <p:attrName>style.visibility</p:attrName>
                                        </p:attrNameLst>
                                      </p:cBhvr>
                                      <p:to>
                                        <p:strVal val="visible"/>
                                      </p:to>
                                    </p:set>
                                    <p:animEffect transition="in" filter="wipe(up)">
                                      <p:cBhvr>
                                        <p:cTn id="44" dur="500"/>
                                        <p:tgtEl>
                                          <p:spTgt spid="198"/>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197"/>
                                        </p:tgtEl>
                                        <p:attrNameLst>
                                          <p:attrName>style.visibility</p:attrName>
                                        </p:attrNameLst>
                                      </p:cBhvr>
                                      <p:to>
                                        <p:strVal val="visible"/>
                                      </p:to>
                                    </p:set>
                                    <p:animEffect transition="in" filter="fade">
                                      <p:cBhvr>
                                        <p:cTn id="49" dur="500"/>
                                        <p:tgtEl>
                                          <p:spTgt spid="197"/>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96"/>
                                        </p:tgtEl>
                                        <p:attrNameLst>
                                          <p:attrName>style.visibility</p:attrName>
                                        </p:attrNameLst>
                                      </p:cBhvr>
                                      <p:to>
                                        <p:strVal val="visible"/>
                                      </p:to>
                                    </p:set>
                                    <p:animEffect transition="in" filter="fade">
                                      <p:cBhvr>
                                        <p:cTn id="52" dur="500"/>
                                        <p:tgtEl>
                                          <p:spTgt spid="196"/>
                                        </p:tgtEl>
                                      </p:cBhvr>
                                    </p:animEffect>
                                  </p:childTnLst>
                                </p:cTn>
                              </p:par>
                              <p:par>
                                <p:cTn id="53" presetID="10" presetClass="entr" presetSubtype="0" fill="hold" nodeType="withEffect">
                                  <p:stCondLst>
                                    <p:cond delay="0"/>
                                  </p:stCondLst>
                                  <p:childTnLst>
                                    <p:set>
                                      <p:cBhvr>
                                        <p:cTn id="54" dur="1" fill="hold">
                                          <p:stCondLst>
                                            <p:cond delay="0"/>
                                          </p:stCondLst>
                                        </p:cTn>
                                        <p:tgtEl>
                                          <p:spTgt spid="195">
                                            <p:txEl>
                                              <p:pRg st="0" end="0"/>
                                            </p:txEl>
                                          </p:spTgt>
                                        </p:tgtEl>
                                        <p:attrNameLst>
                                          <p:attrName>style.visibility</p:attrName>
                                        </p:attrNameLst>
                                      </p:cBhvr>
                                      <p:to>
                                        <p:strVal val="visible"/>
                                      </p:to>
                                    </p:set>
                                    <p:animEffect transition="in" filter="fade">
                                      <p:cBhvr>
                                        <p:cTn id="55" dur="500"/>
                                        <p:tgtEl>
                                          <p:spTgt spid="195">
                                            <p:txEl>
                                              <p:pRg st="0" end="0"/>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195">
                                            <p:txEl>
                                              <p:pRg st="1" end="1"/>
                                            </p:txEl>
                                          </p:spTgt>
                                        </p:tgtEl>
                                        <p:attrNameLst>
                                          <p:attrName>style.visibility</p:attrName>
                                        </p:attrNameLst>
                                      </p:cBhvr>
                                      <p:to>
                                        <p:strVal val="visible"/>
                                      </p:to>
                                    </p:set>
                                    <p:animEffect transition="in" filter="fade">
                                      <p:cBhvr>
                                        <p:cTn id="60" dur="500"/>
                                        <p:tgtEl>
                                          <p:spTgt spid="195">
                                            <p:txEl>
                                              <p:pRg st="1" end="1"/>
                                            </p:txEl>
                                          </p:spTgt>
                                        </p:tgtEl>
                                      </p:cBhvr>
                                    </p:animEffect>
                                  </p:childTnLst>
                                </p:cTn>
                              </p:par>
                            </p:childTnLst>
                          </p:cTn>
                        </p:par>
                        <p:par>
                          <p:cTn id="61" fill="hold">
                            <p:stCondLst>
                              <p:cond delay="500"/>
                            </p:stCondLst>
                            <p:childTnLst>
                              <p:par>
                                <p:cTn id="62" presetID="22" presetClass="entr" presetSubtype="2" fill="hold" nodeType="afterEffect">
                                  <p:stCondLst>
                                    <p:cond delay="500"/>
                                  </p:stCondLst>
                                  <p:childTnLst>
                                    <p:set>
                                      <p:cBhvr>
                                        <p:cTn id="63" dur="1" fill="hold">
                                          <p:stCondLst>
                                            <p:cond delay="0"/>
                                          </p:stCondLst>
                                        </p:cTn>
                                        <p:tgtEl>
                                          <p:spTgt spid="200"/>
                                        </p:tgtEl>
                                        <p:attrNameLst>
                                          <p:attrName>style.visibility</p:attrName>
                                        </p:attrNameLst>
                                      </p:cBhvr>
                                      <p:to>
                                        <p:strVal val="visible"/>
                                      </p:to>
                                    </p:set>
                                    <p:animEffect transition="in" filter="wipe(right)">
                                      <p:cBhvr>
                                        <p:cTn id="64" dur="500"/>
                                        <p:tgtEl>
                                          <p:spTgt spid="200"/>
                                        </p:tgtEl>
                                      </p:cBhvr>
                                    </p:animEffect>
                                  </p:childTnLst>
                                </p:cTn>
                              </p:par>
                            </p:childTnLst>
                          </p:cTn>
                        </p:par>
                        <p:par>
                          <p:cTn id="65" fill="hold">
                            <p:stCondLst>
                              <p:cond delay="1500"/>
                            </p:stCondLst>
                            <p:childTnLst>
                              <p:par>
                                <p:cTn id="66" presetID="22" presetClass="entr" presetSubtype="1" fill="hold" nodeType="afterEffect">
                                  <p:stCondLst>
                                    <p:cond delay="0"/>
                                  </p:stCondLst>
                                  <p:childTnLst>
                                    <p:set>
                                      <p:cBhvr>
                                        <p:cTn id="67" dur="1" fill="hold">
                                          <p:stCondLst>
                                            <p:cond delay="0"/>
                                          </p:stCondLst>
                                        </p:cTn>
                                        <p:tgtEl>
                                          <p:spTgt spid="201"/>
                                        </p:tgtEl>
                                        <p:attrNameLst>
                                          <p:attrName>style.visibility</p:attrName>
                                        </p:attrNameLst>
                                      </p:cBhvr>
                                      <p:to>
                                        <p:strVal val="visible"/>
                                      </p:to>
                                    </p:set>
                                    <p:animEffect transition="in" filter="wipe(up)">
                                      <p:cBhvr>
                                        <p:cTn id="68" dur="500"/>
                                        <p:tgtEl>
                                          <p:spTgt spid="201"/>
                                        </p:tgtEl>
                                      </p:cBhvr>
                                    </p:animEffect>
                                  </p:childTnLst>
                                </p:cTn>
                              </p:par>
                            </p:childTnLst>
                          </p:cTn>
                        </p:par>
                        <p:par>
                          <p:cTn id="69" fill="hold">
                            <p:stCondLst>
                              <p:cond delay="2000"/>
                            </p:stCondLst>
                            <p:childTnLst>
                              <p:par>
                                <p:cTn id="70" presetID="22" presetClass="entr" presetSubtype="8" fill="hold" nodeType="afterEffect">
                                  <p:stCondLst>
                                    <p:cond delay="0"/>
                                  </p:stCondLst>
                                  <p:childTnLst>
                                    <p:set>
                                      <p:cBhvr>
                                        <p:cTn id="71" dur="1" fill="hold">
                                          <p:stCondLst>
                                            <p:cond delay="0"/>
                                          </p:stCondLst>
                                        </p:cTn>
                                        <p:tgtEl>
                                          <p:spTgt spid="202"/>
                                        </p:tgtEl>
                                        <p:attrNameLst>
                                          <p:attrName>style.visibility</p:attrName>
                                        </p:attrNameLst>
                                      </p:cBhvr>
                                      <p:to>
                                        <p:strVal val="visible"/>
                                      </p:to>
                                    </p:set>
                                    <p:animEffect transition="in" filter="wipe(left)">
                                      <p:cBhvr>
                                        <p:cTn id="72" dur="500"/>
                                        <p:tgtEl>
                                          <p:spTgt spid="202"/>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195">
                                            <p:txEl>
                                              <p:pRg st="2" end="2"/>
                                            </p:txEl>
                                          </p:spTgt>
                                        </p:tgtEl>
                                        <p:attrNameLst>
                                          <p:attrName>style.visibility</p:attrName>
                                        </p:attrNameLst>
                                      </p:cBhvr>
                                      <p:to>
                                        <p:strVal val="visible"/>
                                      </p:to>
                                    </p:set>
                                    <p:animEffect transition="in" filter="fade">
                                      <p:cBhvr>
                                        <p:cTn id="77" dur="500"/>
                                        <p:tgtEl>
                                          <p:spTgt spid="195">
                                            <p:txEl>
                                              <p:pRg st="2" end="2"/>
                                            </p:txEl>
                                          </p:spTgt>
                                        </p:tgtEl>
                                      </p:cBhvr>
                                    </p:animEffect>
                                  </p:childTnLst>
                                </p:cTn>
                              </p:par>
                            </p:childTnLst>
                          </p:cTn>
                        </p:par>
                        <p:par>
                          <p:cTn id="78" fill="hold">
                            <p:stCondLst>
                              <p:cond delay="500"/>
                            </p:stCondLst>
                            <p:childTnLst>
                              <p:par>
                                <p:cTn id="79" presetID="10" presetClass="entr" presetSubtype="0" fill="hold" grpId="0" nodeType="afterEffect">
                                  <p:stCondLst>
                                    <p:cond delay="0"/>
                                  </p:stCondLst>
                                  <p:childTnLst>
                                    <p:set>
                                      <p:cBhvr>
                                        <p:cTn id="80" dur="1" fill="hold">
                                          <p:stCondLst>
                                            <p:cond delay="0"/>
                                          </p:stCondLst>
                                        </p:cTn>
                                        <p:tgtEl>
                                          <p:spTgt spid="199"/>
                                        </p:tgtEl>
                                        <p:attrNameLst>
                                          <p:attrName>style.visibility</p:attrName>
                                        </p:attrNameLst>
                                      </p:cBhvr>
                                      <p:to>
                                        <p:strVal val="visible"/>
                                      </p:to>
                                    </p:set>
                                    <p:animEffect transition="in" filter="fade">
                                      <p:cBhvr>
                                        <p:cTn id="81" dur="500"/>
                                        <p:tgtEl>
                                          <p:spTgt spid="1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6" grpId="0" animBg="1"/>
      <p:bldP spid="197" grpId="0"/>
      <p:bldP spid="199"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Title 1"/>
          <p:cNvSpPr>
            <a:spLocks noGrp="1"/>
          </p:cNvSpPr>
          <p:nvPr>
            <p:ph type="title" idx="4294967295"/>
          </p:nvPr>
        </p:nvSpPr>
        <p:spPr>
          <a:xfrm>
            <a:off x="872347" y="373063"/>
            <a:ext cx="4533900" cy="2298700"/>
          </a:xfrm>
        </p:spPr>
        <p:txBody>
          <a:bodyPr>
            <a:normAutofit/>
          </a:bodyPr>
          <a:lstStyle/>
          <a:p>
            <a:r>
              <a:rPr lang="en-US" sz="3200" b="1" dirty="0">
                <a:solidFill>
                  <a:schemeClr val="bg1"/>
                </a:solidFill>
                <a:latin typeface="Roboto" charset="0"/>
                <a:ea typeface="Roboto" charset="0"/>
                <a:cs typeface="Roboto" charset="0"/>
              </a:rPr>
              <a:t>Aggregating</a:t>
            </a:r>
            <a:br>
              <a:rPr lang="en-US" sz="3200" b="1" dirty="0">
                <a:solidFill>
                  <a:schemeClr val="bg1"/>
                </a:solidFill>
                <a:latin typeface="Roboto" charset="0"/>
                <a:ea typeface="Roboto" charset="0"/>
                <a:cs typeface="Roboto" charset="0"/>
              </a:rPr>
            </a:br>
            <a:r>
              <a:rPr lang="en-US" sz="3200" b="1" dirty="0">
                <a:solidFill>
                  <a:schemeClr val="bg1"/>
                </a:solidFill>
                <a:latin typeface="Roboto" charset="0"/>
                <a:ea typeface="Roboto" charset="0"/>
                <a:cs typeface="Roboto" charset="0"/>
              </a:rPr>
              <a:t>hashes using</a:t>
            </a:r>
            <a:br>
              <a:rPr lang="en-US" sz="3200" b="1" dirty="0">
                <a:solidFill>
                  <a:schemeClr val="bg1"/>
                </a:solidFill>
                <a:latin typeface="Roboto" charset="0"/>
                <a:ea typeface="Roboto" charset="0"/>
                <a:cs typeface="Roboto" charset="0"/>
              </a:rPr>
            </a:br>
            <a:r>
              <a:rPr lang="en-US" sz="3200" b="1" dirty="0" err="1">
                <a:solidFill>
                  <a:schemeClr val="bg1"/>
                </a:solidFill>
                <a:latin typeface="Roboto" charset="0"/>
                <a:ea typeface="Roboto" charset="0"/>
                <a:cs typeface="Roboto" charset="0"/>
              </a:rPr>
              <a:t>Merkle</a:t>
            </a:r>
            <a:r>
              <a:rPr lang="en-US" sz="3200" b="1" dirty="0">
                <a:solidFill>
                  <a:schemeClr val="bg1"/>
                </a:solidFill>
                <a:latin typeface="Roboto" charset="0"/>
                <a:ea typeface="Roboto" charset="0"/>
                <a:cs typeface="Roboto" charset="0"/>
              </a:rPr>
              <a:t> trees</a:t>
            </a:r>
          </a:p>
        </p:txBody>
      </p:sp>
      <p:grpSp>
        <p:nvGrpSpPr>
          <p:cNvPr id="72" name="Group 71"/>
          <p:cNvGrpSpPr/>
          <p:nvPr/>
        </p:nvGrpSpPr>
        <p:grpSpPr>
          <a:xfrm>
            <a:off x="4126918" y="926468"/>
            <a:ext cx="424903" cy="4963042"/>
            <a:chOff x="3269982" y="1460473"/>
            <a:chExt cx="424903" cy="4963042"/>
          </a:xfrm>
        </p:grpSpPr>
        <p:pic>
          <p:nvPicPr>
            <p:cNvPr id="73" name="Picture 72"/>
            <p:cNvPicPr>
              <a:picLocks noChangeAspect="1"/>
            </p:cNvPicPr>
            <p:nvPr/>
          </p:nvPicPr>
          <p:blipFill>
            <a:blip r:embed="rId2"/>
            <a:stretch>
              <a:fillRect/>
            </a:stretch>
          </p:blipFill>
          <p:spPr>
            <a:xfrm>
              <a:off x="3269982" y="1460473"/>
              <a:ext cx="424903" cy="587783"/>
            </a:xfrm>
            <a:prstGeom prst="rect">
              <a:avLst/>
            </a:prstGeom>
          </p:spPr>
        </p:pic>
        <p:pic>
          <p:nvPicPr>
            <p:cNvPr id="74" name="Picture 73"/>
            <p:cNvPicPr>
              <a:picLocks noChangeAspect="1"/>
            </p:cNvPicPr>
            <p:nvPr/>
          </p:nvPicPr>
          <p:blipFill>
            <a:blip r:embed="rId3"/>
            <a:stretch>
              <a:fillRect/>
            </a:stretch>
          </p:blipFill>
          <p:spPr>
            <a:xfrm>
              <a:off x="3299723" y="2178402"/>
              <a:ext cx="365419" cy="475733"/>
            </a:xfrm>
            <a:prstGeom prst="rect">
              <a:avLst/>
            </a:prstGeom>
          </p:spPr>
        </p:pic>
        <p:pic>
          <p:nvPicPr>
            <p:cNvPr id="75" name="Picture 74"/>
            <p:cNvPicPr>
              <a:picLocks noChangeAspect="1"/>
            </p:cNvPicPr>
            <p:nvPr/>
          </p:nvPicPr>
          <p:blipFill>
            <a:blip r:embed="rId4"/>
            <a:stretch>
              <a:fillRect/>
            </a:stretch>
          </p:blipFill>
          <p:spPr>
            <a:xfrm>
              <a:off x="3299723" y="2799350"/>
              <a:ext cx="365419" cy="475734"/>
            </a:xfrm>
            <a:prstGeom prst="rect">
              <a:avLst/>
            </a:prstGeom>
          </p:spPr>
        </p:pic>
        <p:pic>
          <p:nvPicPr>
            <p:cNvPr id="76" name="Picture 75"/>
            <p:cNvPicPr>
              <a:picLocks noChangeAspect="1"/>
            </p:cNvPicPr>
            <p:nvPr/>
          </p:nvPicPr>
          <p:blipFill>
            <a:blip r:embed="rId5"/>
            <a:stretch>
              <a:fillRect/>
            </a:stretch>
          </p:blipFill>
          <p:spPr>
            <a:xfrm>
              <a:off x="3299723" y="4697072"/>
              <a:ext cx="365419" cy="475735"/>
            </a:xfrm>
            <a:prstGeom prst="rect">
              <a:avLst/>
            </a:prstGeom>
          </p:spPr>
        </p:pic>
        <p:pic>
          <p:nvPicPr>
            <p:cNvPr id="77" name="Picture 76"/>
            <p:cNvPicPr>
              <a:picLocks noChangeAspect="1"/>
            </p:cNvPicPr>
            <p:nvPr/>
          </p:nvPicPr>
          <p:blipFill>
            <a:blip r:embed="rId6"/>
            <a:stretch>
              <a:fillRect/>
            </a:stretch>
          </p:blipFill>
          <p:spPr>
            <a:xfrm>
              <a:off x="3299723" y="5320200"/>
              <a:ext cx="368808" cy="480146"/>
            </a:xfrm>
            <a:prstGeom prst="rect">
              <a:avLst/>
            </a:prstGeom>
          </p:spPr>
        </p:pic>
        <p:pic>
          <p:nvPicPr>
            <p:cNvPr id="78" name="Picture 77"/>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3299722" y="4063594"/>
              <a:ext cx="365419" cy="475776"/>
            </a:xfrm>
            <a:prstGeom prst="rect">
              <a:avLst/>
            </a:prstGeom>
          </p:spPr>
        </p:pic>
        <p:pic>
          <p:nvPicPr>
            <p:cNvPr id="79" name="Picture 78"/>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3299722" y="5947739"/>
              <a:ext cx="365419" cy="475776"/>
            </a:xfrm>
            <a:prstGeom prst="rect">
              <a:avLst/>
            </a:prstGeom>
          </p:spPr>
        </p:pic>
        <p:pic>
          <p:nvPicPr>
            <p:cNvPr id="80" name="Picture 79"/>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3299722" y="3419385"/>
              <a:ext cx="373661" cy="486507"/>
            </a:xfrm>
            <a:prstGeom prst="rect">
              <a:avLst/>
            </a:prstGeom>
          </p:spPr>
        </p:pic>
      </p:grpSp>
      <p:grpSp>
        <p:nvGrpSpPr>
          <p:cNvPr id="81" name="Group 80"/>
          <p:cNvGrpSpPr/>
          <p:nvPr/>
        </p:nvGrpSpPr>
        <p:grpSpPr>
          <a:xfrm>
            <a:off x="8519801" y="657071"/>
            <a:ext cx="3073795" cy="824475"/>
            <a:chOff x="7833667" y="866213"/>
            <a:chExt cx="3073795" cy="824475"/>
          </a:xfrm>
        </p:grpSpPr>
        <p:sp>
          <p:nvSpPr>
            <p:cNvPr id="82" name="Content Placeholder 2"/>
            <p:cNvSpPr txBox="1">
              <a:spLocks/>
            </p:cNvSpPr>
            <p:nvPr/>
          </p:nvSpPr>
          <p:spPr>
            <a:xfrm>
              <a:off x="8158895" y="866213"/>
              <a:ext cx="2748567" cy="82447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1200" dirty="0">
                  <a:solidFill>
                    <a:schemeClr val="bg1"/>
                  </a:solidFill>
                  <a:latin typeface="Roboto" charset="0"/>
                  <a:ea typeface="Roboto" charset="0"/>
                  <a:cs typeface="Roboto" charset="0"/>
                </a:rPr>
                <a:t>We don’t need the whole tree to prove an individual document is included in the final hash - we just need the “merkle path”.</a:t>
              </a:r>
            </a:p>
          </p:txBody>
        </p:sp>
        <p:grpSp>
          <p:nvGrpSpPr>
            <p:cNvPr id="83" name="Group 82"/>
            <p:cNvGrpSpPr/>
            <p:nvPr/>
          </p:nvGrpSpPr>
          <p:grpSpPr>
            <a:xfrm>
              <a:off x="7833667" y="868944"/>
              <a:ext cx="347666" cy="342704"/>
              <a:chOff x="946501" y="3037018"/>
              <a:chExt cx="347666" cy="342704"/>
            </a:xfrm>
          </p:grpSpPr>
          <p:sp>
            <p:nvSpPr>
              <p:cNvPr id="84" name="Oval 83"/>
              <p:cNvSpPr/>
              <p:nvPr/>
            </p:nvSpPr>
            <p:spPr>
              <a:xfrm>
                <a:off x="946501" y="3037018"/>
                <a:ext cx="325182" cy="3251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Content Placeholder 2"/>
              <p:cNvSpPr txBox="1">
                <a:spLocks/>
              </p:cNvSpPr>
              <p:nvPr/>
            </p:nvSpPr>
            <p:spPr>
              <a:xfrm>
                <a:off x="968986" y="3074628"/>
                <a:ext cx="325181" cy="30509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1200" b="1" dirty="0">
                    <a:solidFill>
                      <a:srgbClr val="1E557B"/>
                    </a:solidFill>
                    <a:latin typeface="Roboto" charset="0"/>
                    <a:ea typeface="Roboto" charset="0"/>
                    <a:cs typeface="Roboto" charset="0"/>
                  </a:rPr>
                  <a:t>2.</a:t>
                </a:r>
              </a:p>
            </p:txBody>
          </p:sp>
        </p:grpSp>
      </p:grpSp>
      <p:grpSp>
        <p:nvGrpSpPr>
          <p:cNvPr id="86" name="Group 85"/>
          <p:cNvGrpSpPr/>
          <p:nvPr/>
        </p:nvGrpSpPr>
        <p:grpSpPr>
          <a:xfrm>
            <a:off x="955728" y="3196679"/>
            <a:ext cx="2883427" cy="490761"/>
            <a:chOff x="579709" y="1672242"/>
            <a:chExt cx="2883427" cy="490761"/>
          </a:xfrm>
        </p:grpSpPr>
        <p:sp>
          <p:nvSpPr>
            <p:cNvPr id="87" name="Content Placeholder 2"/>
            <p:cNvSpPr txBox="1">
              <a:spLocks/>
            </p:cNvSpPr>
            <p:nvPr/>
          </p:nvSpPr>
          <p:spPr>
            <a:xfrm>
              <a:off x="1020696" y="1672242"/>
              <a:ext cx="2442440" cy="49076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1200" dirty="0">
                  <a:solidFill>
                    <a:schemeClr val="bg1"/>
                  </a:solidFill>
                  <a:latin typeface="Roboto" charset="0"/>
                  <a:ea typeface="Roboto" charset="0"/>
                  <a:cs typeface="Roboto" charset="0"/>
                </a:rPr>
                <a:t>We can prove multiple documents with a single hash using a “merkle tree”.</a:t>
              </a:r>
            </a:p>
          </p:txBody>
        </p:sp>
        <p:sp>
          <p:nvSpPr>
            <p:cNvPr id="88" name="Oval 87"/>
            <p:cNvSpPr/>
            <p:nvPr/>
          </p:nvSpPr>
          <p:spPr>
            <a:xfrm>
              <a:off x="579709" y="1686389"/>
              <a:ext cx="325182" cy="3251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Content Placeholder 2"/>
            <p:cNvSpPr txBox="1">
              <a:spLocks/>
            </p:cNvSpPr>
            <p:nvPr/>
          </p:nvSpPr>
          <p:spPr>
            <a:xfrm>
              <a:off x="599080" y="1735875"/>
              <a:ext cx="325181" cy="30509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1200" b="1" dirty="0">
                  <a:solidFill>
                    <a:srgbClr val="1E557B"/>
                  </a:solidFill>
                  <a:latin typeface="Roboto" charset="0"/>
                  <a:ea typeface="Roboto" charset="0"/>
                  <a:cs typeface="Roboto" charset="0"/>
                </a:rPr>
                <a:t>1.</a:t>
              </a:r>
            </a:p>
          </p:txBody>
        </p:sp>
      </p:grpSp>
      <p:grpSp>
        <p:nvGrpSpPr>
          <p:cNvPr id="90" name="Group 89"/>
          <p:cNvGrpSpPr/>
          <p:nvPr/>
        </p:nvGrpSpPr>
        <p:grpSpPr>
          <a:xfrm>
            <a:off x="4609676" y="744778"/>
            <a:ext cx="1401250" cy="5080206"/>
            <a:chOff x="4257918" y="1278783"/>
            <a:chExt cx="1401250" cy="5080206"/>
          </a:xfrm>
        </p:grpSpPr>
        <p:grpSp>
          <p:nvGrpSpPr>
            <p:cNvPr id="91" name="Group 90"/>
            <p:cNvGrpSpPr/>
            <p:nvPr/>
          </p:nvGrpSpPr>
          <p:grpSpPr>
            <a:xfrm>
              <a:off x="4969847" y="1609868"/>
              <a:ext cx="373655" cy="4749121"/>
              <a:chOff x="5134737" y="1609868"/>
              <a:chExt cx="373655" cy="4749121"/>
            </a:xfrm>
          </p:grpSpPr>
          <p:pic>
            <p:nvPicPr>
              <p:cNvPr id="103" name="Picture 102"/>
              <p:cNvPicPr>
                <a:picLocks noChangeAspect="1"/>
              </p:cNvPicPr>
              <p:nvPr/>
            </p:nvPicPr>
            <p:blipFill>
              <a:blip r:embed="rId10" cstate="screen">
                <a:alphaModFix amt="80000"/>
                <a:extLst>
                  <a:ext uri="{28A0092B-C50C-407E-A947-70E740481C1C}">
                    <a14:useLocalDpi xmlns:a14="http://schemas.microsoft.com/office/drawing/2010/main"/>
                  </a:ext>
                </a:extLst>
              </a:blip>
              <a:stretch>
                <a:fillRect/>
              </a:stretch>
            </p:blipFill>
            <p:spPr>
              <a:xfrm>
                <a:off x="5134737" y="2216615"/>
                <a:ext cx="373655" cy="373655"/>
              </a:xfrm>
              <a:prstGeom prst="rect">
                <a:avLst/>
              </a:prstGeom>
            </p:spPr>
          </p:pic>
          <p:pic>
            <p:nvPicPr>
              <p:cNvPr id="108" name="Picture 107"/>
              <p:cNvPicPr>
                <a:picLocks noChangeAspect="1"/>
              </p:cNvPicPr>
              <p:nvPr/>
            </p:nvPicPr>
            <p:blipFill>
              <a:blip r:embed="rId10" cstate="screen">
                <a:alphaModFix amt="80000"/>
                <a:extLst>
                  <a:ext uri="{28A0092B-C50C-407E-A947-70E740481C1C}">
                    <a14:useLocalDpi xmlns:a14="http://schemas.microsoft.com/office/drawing/2010/main"/>
                  </a:ext>
                </a:extLst>
              </a:blip>
              <a:stretch>
                <a:fillRect/>
              </a:stretch>
            </p:blipFill>
            <p:spPr>
              <a:xfrm>
                <a:off x="5134737" y="1609868"/>
                <a:ext cx="373655" cy="373655"/>
              </a:xfrm>
              <a:prstGeom prst="rect">
                <a:avLst/>
              </a:prstGeom>
            </p:spPr>
          </p:pic>
          <p:pic>
            <p:nvPicPr>
              <p:cNvPr id="109" name="Picture 108"/>
              <p:cNvPicPr>
                <a:picLocks noChangeAspect="1"/>
              </p:cNvPicPr>
              <p:nvPr/>
            </p:nvPicPr>
            <p:blipFill>
              <a:blip r:embed="rId10" cstate="screen">
                <a:alphaModFix amt="80000"/>
                <a:extLst>
                  <a:ext uri="{28A0092B-C50C-407E-A947-70E740481C1C}">
                    <a14:useLocalDpi xmlns:a14="http://schemas.microsoft.com/office/drawing/2010/main"/>
                  </a:ext>
                </a:extLst>
              </a:blip>
              <a:stretch>
                <a:fillRect/>
              </a:stretch>
            </p:blipFill>
            <p:spPr>
              <a:xfrm>
                <a:off x="5134737" y="4152646"/>
                <a:ext cx="373655" cy="373655"/>
              </a:xfrm>
              <a:prstGeom prst="rect">
                <a:avLst/>
              </a:prstGeom>
            </p:spPr>
          </p:pic>
          <p:pic>
            <p:nvPicPr>
              <p:cNvPr id="110" name="Picture 109"/>
              <p:cNvPicPr>
                <a:picLocks noChangeAspect="1"/>
              </p:cNvPicPr>
              <p:nvPr/>
            </p:nvPicPr>
            <p:blipFill>
              <a:blip r:embed="rId10" cstate="screen">
                <a:alphaModFix amt="80000"/>
                <a:extLst>
                  <a:ext uri="{28A0092B-C50C-407E-A947-70E740481C1C}">
                    <a14:useLocalDpi xmlns:a14="http://schemas.microsoft.com/office/drawing/2010/main"/>
                  </a:ext>
                </a:extLst>
              </a:blip>
              <a:stretch>
                <a:fillRect/>
              </a:stretch>
            </p:blipFill>
            <p:spPr>
              <a:xfrm>
                <a:off x="5134737" y="5375675"/>
                <a:ext cx="373655" cy="373655"/>
              </a:xfrm>
              <a:prstGeom prst="rect">
                <a:avLst/>
              </a:prstGeom>
            </p:spPr>
          </p:pic>
          <p:pic>
            <p:nvPicPr>
              <p:cNvPr id="111" name="Picture 110"/>
              <p:cNvPicPr>
                <a:picLocks noChangeAspect="1"/>
              </p:cNvPicPr>
              <p:nvPr/>
            </p:nvPicPr>
            <p:blipFill>
              <a:blip r:embed="rId10" cstate="screen">
                <a:alphaModFix amt="80000"/>
                <a:extLst>
                  <a:ext uri="{28A0092B-C50C-407E-A947-70E740481C1C}">
                    <a14:useLocalDpi xmlns:a14="http://schemas.microsoft.com/office/drawing/2010/main"/>
                  </a:ext>
                </a:extLst>
              </a:blip>
              <a:stretch>
                <a:fillRect/>
              </a:stretch>
            </p:blipFill>
            <p:spPr>
              <a:xfrm>
                <a:off x="5134737" y="4767490"/>
                <a:ext cx="373655" cy="373655"/>
              </a:xfrm>
              <a:prstGeom prst="rect">
                <a:avLst/>
              </a:prstGeom>
            </p:spPr>
          </p:pic>
          <p:pic>
            <p:nvPicPr>
              <p:cNvPr id="112" name="Picture 111"/>
              <p:cNvPicPr>
                <a:picLocks noChangeAspect="1"/>
              </p:cNvPicPr>
              <p:nvPr/>
            </p:nvPicPr>
            <p:blipFill>
              <a:blip r:embed="rId10" cstate="screen">
                <a:alphaModFix amt="80000"/>
                <a:extLst>
                  <a:ext uri="{28A0092B-C50C-407E-A947-70E740481C1C}">
                    <a14:useLocalDpi xmlns:a14="http://schemas.microsoft.com/office/drawing/2010/main"/>
                  </a:ext>
                </a:extLst>
              </a:blip>
              <a:stretch>
                <a:fillRect/>
              </a:stretch>
            </p:blipFill>
            <p:spPr>
              <a:xfrm>
                <a:off x="5134737" y="5985334"/>
                <a:ext cx="373655" cy="373655"/>
              </a:xfrm>
              <a:prstGeom prst="rect">
                <a:avLst/>
              </a:prstGeom>
            </p:spPr>
          </p:pic>
        </p:grpSp>
        <p:cxnSp>
          <p:nvCxnSpPr>
            <p:cNvPr id="92" name="Straight Connector 91"/>
            <p:cNvCxnSpPr/>
            <p:nvPr/>
          </p:nvCxnSpPr>
          <p:spPr>
            <a:xfrm>
              <a:off x="4257918" y="1796695"/>
              <a:ext cx="630455" cy="0"/>
            </a:xfrm>
            <a:prstGeom prst="line">
              <a:avLst/>
            </a:prstGeom>
            <a:ln w="12700">
              <a:solidFill>
                <a:schemeClr val="bg1">
                  <a:alpha val="80000"/>
                </a:schemeClr>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a:off x="4257918" y="2403442"/>
              <a:ext cx="630455" cy="0"/>
            </a:xfrm>
            <a:prstGeom prst="line">
              <a:avLst/>
            </a:prstGeom>
            <a:ln w="12700">
              <a:solidFill>
                <a:schemeClr val="bg1">
                  <a:alpha val="80000"/>
                </a:schemeClr>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a:off x="4257918" y="3643876"/>
              <a:ext cx="630455" cy="0"/>
            </a:xfrm>
            <a:prstGeom prst="line">
              <a:avLst/>
            </a:prstGeom>
            <a:ln w="12700">
              <a:solidFill>
                <a:schemeClr val="bg1">
                  <a:alpha val="80000"/>
                </a:schemeClr>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a:xfrm>
              <a:off x="4257918" y="4325749"/>
              <a:ext cx="630455" cy="0"/>
            </a:xfrm>
            <a:prstGeom prst="line">
              <a:avLst/>
            </a:prstGeom>
            <a:ln w="12700">
              <a:solidFill>
                <a:schemeClr val="bg1">
                  <a:alpha val="80000"/>
                </a:schemeClr>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a:off x="4257918" y="4943757"/>
              <a:ext cx="630455" cy="0"/>
            </a:xfrm>
            <a:prstGeom prst="line">
              <a:avLst/>
            </a:prstGeom>
            <a:ln w="12700">
              <a:solidFill>
                <a:schemeClr val="bg1">
                  <a:alpha val="80000"/>
                </a:schemeClr>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p:nvCxnSpPr>
          <p:spPr>
            <a:xfrm>
              <a:off x="4257918" y="5560273"/>
              <a:ext cx="630455" cy="0"/>
            </a:xfrm>
            <a:prstGeom prst="line">
              <a:avLst/>
            </a:prstGeom>
            <a:ln w="12700">
              <a:solidFill>
                <a:schemeClr val="bg1">
                  <a:alpha val="80000"/>
                </a:schemeClr>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p:nvPr/>
          </p:nvCxnSpPr>
          <p:spPr>
            <a:xfrm>
              <a:off x="4257918" y="6159407"/>
              <a:ext cx="630455" cy="0"/>
            </a:xfrm>
            <a:prstGeom prst="line">
              <a:avLst/>
            </a:prstGeom>
            <a:ln w="12700">
              <a:solidFill>
                <a:schemeClr val="bg1">
                  <a:alpha val="80000"/>
                </a:schemeClr>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p:nvPr/>
          </p:nvCxnSpPr>
          <p:spPr>
            <a:xfrm>
              <a:off x="4257918" y="3037018"/>
              <a:ext cx="630455" cy="0"/>
            </a:xfrm>
            <a:prstGeom prst="line">
              <a:avLst/>
            </a:prstGeom>
            <a:ln w="12700">
              <a:solidFill>
                <a:schemeClr val="bg1">
                  <a:alpha val="80000"/>
                </a:schemeClr>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0" name="Content Placeholder 2"/>
            <p:cNvSpPr txBox="1">
              <a:spLocks/>
            </p:cNvSpPr>
            <p:nvPr/>
          </p:nvSpPr>
          <p:spPr>
            <a:xfrm>
              <a:off x="4321483" y="1278783"/>
              <a:ext cx="1337685" cy="218902"/>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1000" i="1" dirty="0">
                  <a:solidFill>
                    <a:schemeClr val="bg1">
                      <a:alpha val="80000"/>
                    </a:schemeClr>
                  </a:solidFill>
                  <a:latin typeface="Roboto" charset="0"/>
                  <a:ea typeface="Roboto" charset="0"/>
                  <a:cs typeface="Roboto" charset="0"/>
                </a:rPr>
                <a:t>Hash all documents</a:t>
              </a:r>
            </a:p>
          </p:txBody>
        </p:sp>
        <p:pic>
          <p:nvPicPr>
            <p:cNvPr id="101" name="Picture 100"/>
            <p:cNvPicPr>
              <a:picLocks noChangeAspect="1"/>
            </p:cNvPicPr>
            <p:nvPr/>
          </p:nvPicPr>
          <p:blipFill>
            <a:blip r:embed="rId10" cstate="screen">
              <a:alphaModFix amt="80000"/>
              <a:extLst>
                <a:ext uri="{28A0092B-C50C-407E-A947-70E740481C1C}">
                  <a14:useLocalDpi xmlns:a14="http://schemas.microsoft.com/office/drawing/2010/main"/>
                </a:ext>
              </a:extLst>
            </a:blip>
            <a:stretch>
              <a:fillRect/>
            </a:stretch>
          </p:blipFill>
          <p:spPr>
            <a:xfrm>
              <a:off x="4969847" y="3456937"/>
              <a:ext cx="373655" cy="373655"/>
            </a:xfrm>
            <a:prstGeom prst="rect">
              <a:avLst/>
            </a:prstGeom>
          </p:spPr>
        </p:pic>
        <p:pic>
          <p:nvPicPr>
            <p:cNvPr id="102" name="Picture 101"/>
            <p:cNvPicPr>
              <a:picLocks noChangeAspect="1"/>
            </p:cNvPicPr>
            <p:nvPr/>
          </p:nvPicPr>
          <p:blipFill>
            <a:blip r:embed="rId10" cstate="screen">
              <a:alphaModFix amt="80000"/>
              <a:extLst>
                <a:ext uri="{28A0092B-C50C-407E-A947-70E740481C1C}">
                  <a14:useLocalDpi xmlns:a14="http://schemas.microsoft.com/office/drawing/2010/main"/>
                </a:ext>
              </a:extLst>
            </a:blip>
            <a:stretch>
              <a:fillRect/>
            </a:stretch>
          </p:blipFill>
          <p:spPr>
            <a:xfrm>
              <a:off x="4969846" y="2850189"/>
              <a:ext cx="374400" cy="374400"/>
            </a:xfrm>
            <a:prstGeom prst="rect">
              <a:avLst/>
            </a:prstGeom>
          </p:spPr>
        </p:pic>
      </p:grpSp>
      <p:grpSp>
        <p:nvGrpSpPr>
          <p:cNvPr id="113" name="Group 112"/>
          <p:cNvGrpSpPr/>
          <p:nvPr/>
        </p:nvGrpSpPr>
        <p:grpSpPr>
          <a:xfrm>
            <a:off x="5774333" y="1262690"/>
            <a:ext cx="4163637" cy="4363795"/>
            <a:chOff x="5422575" y="1796695"/>
            <a:chExt cx="4163637" cy="4363795"/>
          </a:xfrm>
        </p:grpSpPr>
        <p:cxnSp>
          <p:nvCxnSpPr>
            <p:cNvPr id="114" name="Straight Connector 113"/>
            <p:cNvCxnSpPr/>
            <p:nvPr/>
          </p:nvCxnSpPr>
          <p:spPr>
            <a:xfrm>
              <a:off x="5422575" y="3022828"/>
              <a:ext cx="654518" cy="201018"/>
            </a:xfrm>
            <a:prstGeom prst="line">
              <a:avLst/>
            </a:prstGeom>
            <a:ln w="12700">
              <a:solidFill>
                <a:schemeClr val="bg1">
                  <a:alpha val="80000"/>
                </a:schemeClr>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5" name="Straight Connector 114"/>
            <p:cNvCxnSpPr/>
            <p:nvPr/>
          </p:nvCxnSpPr>
          <p:spPr>
            <a:xfrm flipV="1">
              <a:off x="5422575" y="3385660"/>
              <a:ext cx="654518" cy="223814"/>
            </a:xfrm>
            <a:prstGeom prst="line">
              <a:avLst/>
            </a:prstGeom>
            <a:ln w="12700">
              <a:solidFill>
                <a:schemeClr val="bg1">
                  <a:alpha val="80000"/>
                </a:schemeClr>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p:nvCxnSpPr>
          <p:spPr>
            <a:xfrm>
              <a:off x="6588128" y="2184609"/>
              <a:ext cx="704680" cy="405661"/>
            </a:xfrm>
            <a:prstGeom prst="line">
              <a:avLst/>
            </a:prstGeom>
            <a:ln w="12700">
              <a:solidFill>
                <a:schemeClr val="bg1">
                  <a:alpha val="80000"/>
                </a:schemeClr>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7" name="Straight Connector 116"/>
            <p:cNvCxnSpPr/>
            <p:nvPr/>
          </p:nvCxnSpPr>
          <p:spPr>
            <a:xfrm flipV="1">
              <a:off x="6588128" y="2909588"/>
              <a:ext cx="728498" cy="381291"/>
            </a:xfrm>
            <a:prstGeom prst="line">
              <a:avLst/>
            </a:prstGeom>
            <a:ln w="12700">
              <a:solidFill>
                <a:schemeClr val="bg1">
                  <a:alpha val="80000"/>
                </a:schemeClr>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a:xfrm>
              <a:off x="7678698" y="2971562"/>
              <a:ext cx="414888" cy="792861"/>
            </a:xfrm>
            <a:prstGeom prst="line">
              <a:avLst/>
            </a:prstGeom>
            <a:ln w="12700">
              <a:solidFill>
                <a:schemeClr val="bg1">
                  <a:alpha val="80000"/>
                </a:schemeClr>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a:xfrm flipV="1">
              <a:off x="7699908" y="4227859"/>
              <a:ext cx="458987" cy="772692"/>
            </a:xfrm>
            <a:prstGeom prst="line">
              <a:avLst/>
            </a:prstGeom>
            <a:ln w="12700">
              <a:solidFill>
                <a:schemeClr val="bg1">
                  <a:alpha val="80000"/>
                </a:schemeClr>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p:nvCxnSpPr>
          <p:spPr>
            <a:xfrm>
              <a:off x="5422575" y="1796695"/>
              <a:ext cx="654518" cy="201018"/>
            </a:xfrm>
            <a:prstGeom prst="line">
              <a:avLst/>
            </a:prstGeom>
            <a:ln w="12700">
              <a:solidFill>
                <a:schemeClr val="bg1">
                  <a:alpha val="80000"/>
                </a:schemeClr>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p:nvCxnSpPr>
          <p:spPr>
            <a:xfrm flipV="1">
              <a:off x="5422575" y="2159527"/>
              <a:ext cx="654518" cy="223814"/>
            </a:xfrm>
            <a:prstGeom prst="line">
              <a:avLst/>
            </a:prstGeom>
            <a:ln w="12700">
              <a:solidFill>
                <a:schemeClr val="bg1">
                  <a:alpha val="80000"/>
                </a:schemeClr>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p:nvCxnSpPr>
          <p:spPr>
            <a:xfrm>
              <a:off x="5422575" y="4367910"/>
              <a:ext cx="654518" cy="201018"/>
            </a:xfrm>
            <a:prstGeom prst="line">
              <a:avLst/>
            </a:prstGeom>
            <a:ln w="12700">
              <a:solidFill>
                <a:schemeClr val="bg1">
                  <a:alpha val="80000"/>
                </a:schemeClr>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p:nvCxnSpPr>
          <p:spPr>
            <a:xfrm flipV="1">
              <a:off x="5422575" y="4730742"/>
              <a:ext cx="654518" cy="223814"/>
            </a:xfrm>
            <a:prstGeom prst="line">
              <a:avLst/>
            </a:prstGeom>
            <a:ln w="12700">
              <a:solidFill>
                <a:schemeClr val="bg1">
                  <a:alpha val="80000"/>
                </a:schemeClr>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p:nvCxnSpPr>
          <p:spPr>
            <a:xfrm>
              <a:off x="5422575" y="5573844"/>
              <a:ext cx="654518" cy="201018"/>
            </a:xfrm>
            <a:prstGeom prst="line">
              <a:avLst/>
            </a:prstGeom>
            <a:ln w="12700">
              <a:solidFill>
                <a:schemeClr val="bg1">
                  <a:alpha val="80000"/>
                </a:schemeClr>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p:nvCxnSpPr>
          <p:spPr>
            <a:xfrm flipV="1">
              <a:off x="5422575" y="5936676"/>
              <a:ext cx="654518" cy="223814"/>
            </a:xfrm>
            <a:prstGeom prst="line">
              <a:avLst/>
            </a:prstGeom>
            <a:ln w="12700">
              <a:solidFill>
                <a:schemeClr val="bg1">
                  <a:alpha val="80000"/>
                </a:schemeClr>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p:nvCxnSpPr>
          <p:spPr>
            <a:xfrm>
              <a:off x="6588128" y="4641053"/>
              <a:ext cx="704680" cy="405661"/>
            </a:xfrm>
            <a:prstGeom prst="line">
              <a:avLst/>
            </a:prstGeom>
            <a:ln w="12700">
              <a:solidFill>
                <a:schemeClr val="bg1">
                  <a:alpha val="80000"/>
                </a:schemeClr>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p:nvCxnSpPr>
          <p:spPr>
            <a:xfrm flipV="1">
              <a:off x="6588128" y="5366032"/>
              <a:ext cx="728498" cy="381291"/>
            </a:xfrm>
            <a:prstGeom prst="line">
              <a:avLst/>
            </a:prstGeom>
            <a:ln w="12700">
              <a:solidFill>
                <a:schemeClr val="bg1">
                  <a:alpha val="80000"/>
                </a:schemeClr>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28" name="Content Placeholder 2"/>
            <p:cNvSpPr txBox="1">
              <a:spLocks/>
            </p:cNvSpPr>
            <p:nvPr/>
          </p:nvSpPr>
          <p:spPr>
            <a:xfrm>
              <a:off x="7292808" y="2173132"/>
              <a:ext cx="2293404" cy="218902"/>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1000" i="1" dirty="0">
                  <a:solidFill>
                    <a:schemeClr val="bg1">
                      <a:alpha val="80000"/>
                    </a:schemeClr>
                  </a:solidFill>
                  <a:latin typeface="Roboto" charset="0"/>
                  <a:ea typeface="Roboto" charset="0"/>
                  <a:cs typeface="Roboto" charset="0"/>
                </a:rPr>
                <a:t>Build binary tree of hashed hashes</a:t>
              </a:r>
            </a:p>
          </p:txBody>
        </p:sp>
        <p:grpSp>
          <p:nvGrpSpPr>
            <p:cNvPr id="129" name="Group 128"/>
            <p:cNvGrpSpPr/>
            <p:nvPr/>
          </p:nvGrpSpPr>
          <p:grpSpPr>
            <a:xfrm>
              <a:off x="6155327" y="1875549"/>
              <a:ext cx="373655" cy="4118902"/>
              <a:chOff x="6155327" y="1875549"/>
              <a:chExt cx="373655" cy="4118902"/>
            </a:xfrm>
          </p:grpSpPr>
          <p:pic>
            <p:nvPicPr>
              <p:cNvPr id="134" name="Picture 133"/>
              <p:cNvPicPr>
                <a:picLocks noChangeAspect="1"/>
              </p:cNvPicPr>
              <p:nvPr/>
            </p:nvPicPr>
            <p:blipFill>
              <a:blip r:embed="rId10" cstate="screen">
                <a:alphaModFix amt="80000"/>
                <a:extLst>
                  <a:ext uri="{28A0092B-C50C-407E-A947-70E740481C1C}">
                    <a14:useLocalDpi xmlns:a14="http://schemas.microsoft.com/office/drawing/2010/main"/>
                  </a:ext>
                </a:extLst>
              </a:blip>
              <a:stretch>
                <a:fillRect/>
              </a:stretch>
            </p:blipFill>
            <p:spPr>
              <a:xfrm>
                <a:off x="6155327" y="1875549"/>
                <a:ext cx="373655" cy="373655"/>
              </a:xfrm>
              <a:prstGeom prst="rect">
                <a:avLst/>
              </a:prstGeom>
            </p:spPr>
          </p:pic>
          <p:pic>
            <p:nvPicPr>
              <p:cNvPr id="135" name="Picture 134"/>
              <p:cNvPicPr>
                <a:picLocks noChangeAspect="1"/>
              </p:cNvPicPr>
              <p:nvPr/>
            </p:nvPicPr>
            <p:blipFill>
              <a:blip r:embed="rId10" cstate="screen">
                <a:alphaModFix amt="80000"/>
                <a:extLst>
                  <a:ext uri="{28A0092B-C50C-407E-A947-70E740481C1C}">
                    <a14:useLocalDpi xmlns:a14="http://schemas.microsoft.com/office/drawing/2010/main"/>
                  </a:ext>
                </a:extLst>
              </a:blip>
              <a:stretch>
                <a:fillRect/>
              </a:stretch>
            </p:blipFill>
            <p:spPr>
              <a:xfrm>
                <a:off x="6155327" y="3110703"/>
                <a:ext cx="373655" cy="373655"/>
              </a:xfrm>
              <a:prstGeom prst="rect">
                <a:avLst/>
              </a:prstGeom>
            </p:spPr>
          </p:pic>
          <p:pic>
            <p:nvPicPr>
              <p:cNvPr id="136" name="Picture 135"/>
              <p:cNvPicPr>
                <a:picLocks noChangeAspect="1"/>
              </p:cNvPicPr>
              <p:nvPr/>
            </p:nvPicPr>
            <p:blipFill>
              <a:blip r:embed="rId10" cstate="screen">
                <a:alphaModFix amt="80000"/>
                <a:extLst>
                  <a:ext uri="{28A0092B-C50C-407E-A947-70E740481C1C}">
                    <a14:useLocalDpi xmlns:a14="http://schemas.microsoft.com/office/drawing/2010/main"/>
                  </a:ext>
                </a:extLst>
              </a:blip>
              <a:stretch>
                <a:fillRect/>
              </a:stretch>
            </p:blipFill>
            <p:spPr>
              <a:xfrm>
                <a:off x="6155327" y="4426194"/>
                <a:ext cx="373655" cy="373655"/>
              </a:xfrm>
              <a:prstGeom prst="rect">
                <a:avLst/>
              </a:prstGeom>
            </p:spPr>
          </p:pic>
          <p:pic>
            <p:nvPicPr>
              <p:cNvPr id="137" name="Picture 136"/>
              <p:cNvPicPr>
                <a:picLocks noChangeAspect="1"/>
              </p:cNvPicPr>
              <p:nvPr/>
            </p:nvPicPr>
            <p:blipFill>
              <a:blip r:embed="rId10" cstate="screen">
                <a:alphaModFix amt="80000"/>
                <a:extLst>
                  <a:ext uri="{28A0092B-C50C-407E-A947-70E740481C1C}">
                    <a14:useLocalDpi xmlns:a14="http://schemas.microsoft.com/office/drawing/2010/main"/>
                  </a:ext>
                </a:extLst>
              </a:blip>
              <a:stretch>
                <a:fillRect/>
              </a:stretch>
            </p:blipFill>
            <p:spPr>
              <a:xfrm>
                <a:off x="6155327" y="5620796"/>
                <a:ext cx="373655" cy="373655"/>
              </a:xfrm>
              <a:prstGeom prst="rect">
                <a:avLst/>
              </a:prstGeom>
            </p:spPr>
          </p:pic>
        </p:grpSp>
        <p:grpSp>
          <p:nvGrpSpPr>
            <p:cNvPr id="130" name="Group 129"/>
            <p:cNvGrpSpPr/>
            <p:nvPr/>
          </p:nvGrpSpPr>
          <p:grpSpPr>
            <a:xfrm>
              <a:off x="7326252" y="2535932"/>
              <a:ext cx="373655" cy="2838272"/>
              <a:chOff x="7326252" y="2535932"/>
              <a:chExt cx="373655" cy="2838272"/>
            </a:xfrm>
          </p:grpSpPr>
          <p:pic>
            <p:nvPicPr>
              <p:cNvPr id="132" name="Picture 131"/>
              <p:cNvPicPr>
                <a:picLocks noChangeAspect="1"/>
              </p:cNvPicPr>
              <p:nvPr/>
            </p:nvPicPr>
            <p:blipFill>
              <a:blip r:embed="rId10" cstate="screen">
                <a:alphaModFix amt="80000"/>
                <a:extLst>
                  <a:ext uri="{28A0092B-C50C-407E-A947-70E740481C1C}">
                    <a14:useLocalDpi xmlns:a14="http://schemas.microsoft.com/office/drawing/2010/main"/>
                  </a:ext>
                </a:extLst>
              </a:blip>
              <a:stretch>
                <a:fillRect/>
              </a:stretch>
            </p:blipFill>
            <p:spPr>
              <a:xfrm>
                <a:off x="7326252" y="2535932"/>
                <a:ext cx="373655" cy="373655"/>
              </a:xfrm>
              <a:prstGeom prst="rect">
                <a:avLst/>
              </a:prstGeom>
            </p:spPr>
          </p:pic>
          <p:pic>
            <p:nvPicPr>
              <p:cNvPr id="133" name="Picture 132"/>
              <p:cNvPicPr>
                <a:picLocks noChangeAspect="1"/>
              </p:cNvPicPr>
              <p:nvPr/>
            </p:nvPicPr>
            <p:blipFill>
              <a:blip r:embed="rId10" cstate="screen">
                <a:alphaModFix amt="80000"/>
                <a:extLst>
                  <a:ext uri="{28A0092B-C50C-407E-A947-70E740481C1C}">
                    <a14:useLocalDpi xmlns:a14="http://schemas.microsoft.com/office/drawing/2010/main"/>
                  </a:ext>
                </a:extLst>
              </a:blip>
              <a:stretch>
                <a:fillRect/>
              </a:stretch>
            </p:blipFill>
            <p:spPr>
              <a:xfrm>
                <a:off x="7326252" y="5000549"/>
                <a:ext cx="373655" cy="373655"/>
              </a:xfrm>
              <a:prstGeom prst="rect">
                <a:avLst/>
              </a:prstGeom>
            </p:spPr>
          </p:pic>
        </p:grpSp>
        <p:pic>
          <p:nvPicPr>
            <p:cNvPr id="131" name="Picture 130"/>
            <p:cNvPicPr>
              <a:picLocks noChangeAspect="1"/>
            </p:cNvPicPr>
            <p:nvPr/>
          </p:nvPicPr>
          <p:blipFill>
            <a:blip r:embed="rId10" cstate="screen">
              <a:alphaModFix amt="80000"/>
              <a:extLst>
                <a:ext uri="{28A0092B-C50C-407E-A947-70E740481C1C}">
                  <a14:useLocalDpi xmlns:a14="http://schemas.microsoft.com/office/drawing/2010/main"/>
                </a:ext>
              </a:extLst>
            </a:blip>
            <a:stretch>
              <a:fillRect/>
            </a:stretch>
          </p:blipFill>
          <p:spPr>
            <a:xfrm>
              <a:off x="8051620" y="3805979"/>
              <a:ext cx="373655" cy="373655"/>
            </a:xfrm>
            <a:prstGeom prst="rect">
              <a:avLst/>
            </a:prstGeom>
          </p:spPr>
        </p:pic>
      </p:grpSp>
      <p:pic>
        <p:nvPicPr>
          <p:cNvPr id="138" name="Picture 137"/>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8398311" y="3264536"/>
            <a:ext cx="384268" cy="384268"/>
          </a:xfrm>
          <a:prstGeom prst="rect">
            <a:avLst/>
          </a:prstGeom>
        </p:spPr>
      </p:pic>
      <p:grpSp>
        <p:nvGrpSpPr>
          <p:cNvPr id="203" name="Group 202"/>
          <p:cNvGrpSpPr/>
          <p:nvPr/>
        </p:nvGrpSpPr>
        <p:grpSpPr>
          <a:xfrm>
            <a:off x="8398311" y="5066244"/>
            <a:ext cx="2776461" cy="837127"/>
            <a:chOff x="8920167" y="5362338"/>
            <a:chExt cx="2776461" cy="837127"/>
          </a:xfrm>
        </p:grpSpPr>
        <p:sp>
          <p:nvSpPr>
            <p:cNvPr id="204" name="Content Placeholder 2"/>
            <p:cNvSpPr txBox="1">
              <a:spLocks/>
            </p:cNvSpPr>
            <p:nvPr/>
          </p:nvSpPr>
          <p:spPr>
            <a:xfrm>
              <a:off x="9245349" y="5362338"/>
              <a:ext cx="2451279" cy="83712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1200" dirty="0">
                  <a:solidFill>
                    <a:schemeClr val="bg1"/>
                  </a:solidFill>
                  <a:latin typeface="Roboto" charset="0"/>
                  <a:ea typeface="Roboto" charset="0"/>
                  <a:cs typeface="Roboto" charset="0"/>
                </a:rPr>
                <a:t>Thousands of documents can be included in a single merkle tree - all anchored to a single Blockchain transaction.</a:t>
              </a:r>
            </a:p>
          </p:txBody>
        </p:sp>
        <p:grpSp>
          <p:nvGrpSpPr>
            <p:cNvPr id="205" name="Group 204"/>
            <p:cNvGrpSpPr/>
            <p:nvPr/>
          </p:nvGrpSpPr>
          <p:grpSpPr>
            <a:xfrm>
              <a:off x="8920167" y="5402492"/>
              <a:ext cx="344552" cy="354580"/>
              <a:chOff x="946501" y="3037018"/>
              <a:chExt cx="344552" cy="354580"/>
            </a:xfrm>
          </p:grpSpPr>
          <p:sp>
            <p:nvSpPr>
              <p:cNvPr id="206" name="Oval 205"/>
              <p:cNvSpPr/>
              <p:nvPr/>
            </p:nvSpPr>
            <p:spPr>
              <a:xfrm>
                <a:off x="946501" y="3037018"/>
                <a:ext cx="325182" cy="3251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 name="Content Placeholder 2"/>
              <p:cNvSpPr txBox="1">
                <a:spLocks/>
              </p:cNvSpPr>
              <p:nvPr/>
            </p:nvSpPr>
            <p:spPr>
              <a:xfrm>
                <a:off x="965872" y="3086504"/>
                <a:ext cx="325181" cy="30509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1200" b="1" dirty="0">
                    <a:solidFill>
                      <a:srgbClr val="1E557B"/>
                    </a:solidFill>
                    <a:latin typeface="Roboto" charset="0"/>
                    <a:ea typeface="Roboto" charset="0"/>
                    <a:cs typeface="Roboto" charset="0"/>
                  </a:rPr>
                  <a:t>3.</a:t>
                </a:r>
              </a:p>
            </p:txBody>
          </p:sp>
        </p:grpSp>
      </p:grpSp>
      <p:grpSp>
        <p:nvGrpSpPr>
          <p:cNvPr id="208" name="Group 207"/>
          <p:cNvGrpSpPr/>
          <p:nvPr/>
        </p:nvGrpSpPr>
        <p:grpSpPr>
          <a:xfrm>
            <a:off x="5316551" y="2310719"/>
            <a:ext cx="384268" cy="985980"/>
            <a:chOff x="4964793" y="2635582"/>
            <a:chExt cx="384268" cy="985980"/>
          </a:xfrm>
        </p:grpSpPr>
        <p:pic>
          <p:nvPicPr>
            <p:cNvPr id="209" name="Picture 208"/>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4964793" y="2635582"/>
              <a:ext cx="384268" cy="384268"/>
            </a:xfrm>
            <a:prstGeom prst="rect">
              <a:avLst/>
            </a:prstGeom>
          </p:spPr>
        </p:pic>
        <p:pic>
          <p:nvPicPr>
            <p:cNvPr id="210" name="Picture 209"/>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4969848" y="3247907"/>
              <a:ext cx="373655" cy="373655"/>
            </a:xfrm>
            <a:prstGeom prst="rect">
              <a:avLst/>
            </a:prstGeom>
          </p:spPr>
        </p:pic>
      </p:grpSp>
      <p:grpSp>
        <p:nvGrpSpPr>
          <p:cNvPr id="211" name="Group 210"/>
          <p:cNvGrpSpPr/>
          <p:nvPr/>
        </p:nvGrpSpPr>
        <p:grpSpPr>
          <a:xfrm>
            <a:off x="6499647" y="1341544"/>
            <a:ext cx="384268" cy="1616247"/>
            <a:chOff x="6147889" y="1666407"/>
            <a:chExt cx="384268" cy="1616247"/>
          </a:xfrm>
        </p:grpSpPr>
        <p:pic>
          <p:nvPicPr>
            <p:cNvPr id="212" name="Picture 211"/>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6147889" y="2898386"/>
              <a:ext cx="384268" cy="384268"/>
            </a:xfrm>
            <a:prstGeom prst="rect">
              <a:avLst/>
            </a:prstGeom>
          </p:spPr>
        </p:pic>
        <p:pic>
          <p:nvPicPr>
            <p:cNvPr id="213" name="Picture 212"/>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6155327" y="1666407"/>
              <a:ext cx="373655" cy="373655"/>
            </a:xfrm>
            <a:prstGeom prst="rect">
              <a:avLst/>
            </a:prstGeom>
          </p:spPr>
        </p:pic>
      </p:grpSp>
      <p:grpSp>
        <p:nvGrpSpPr>
          <p:cNvPr id="214" name="Group 213"/>
          <p:cNvGrpSpPr/>
          <p:nvPr/>
        </p:nvGrpSpPr>
        <p:grpSpPr>
          <a:xfrm>
            <a:off x="7674835" y="1994489"/>
            <a:ext cx="384268" cy="2847802"/>
            <a:chOff x="7323077" y="2319352"/>
            <a:chExt cx="384268" cy="2847802"/>
          </a:xfrm>
        </p:grpSpPr>
        <p:pic>
          <p:nvPicPr>
            <p:cNvPr id="215" name="Picture 214"/>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7323077" y="2319352"/>
              <a:ext cx="384268" cy="384268"/>
            </a:xfrm>
            <a:prstGeom prst="rect">
              <a:avLst/>
            </a:prstGeom>
          </p:spPr>
        </p:pic>
        <p:pic>
          <p:nvPicPr>
            <p:cNvPr id="216" name="Picture 215"/>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7326252" y="4791408"/>
              <a:ext cx="373655" cy="375746"/>
            </a:xfrm>
            <a:prstGeom prst="rect">
              <a:avLst/>
            </a:prstGeom>
          </p:spPr>
        </p:pic>
      </p:grpSp>
      <p:cxnSp>
        <p:nvCxnSpPr>
          <p:cNvPr id="217" name="Straight Connector 216"/>
          <p:cNvCxnSpPr/>
          <p:nvPr/>
        </p:nvCxnSpPr>
        <p:spPr>
          <a:xfrm>
            <a:off x="8833582" y="3462136"/>
            <a:ext cx="704229" cy="0"/>
          </a:xfrm>
          <a:prstGeom prst="line">
            <a:avLst/>
          </a:prstGeom>
          <a:ln w="12700">
            <a:solidFill>
              <a:schemeClr val="bg1">
                <a:alpha val="80000"/>
              </a:schemeClr>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18" name="Content Placeholder 2"/>
          <p:cNvSpPr txBox="1">
            <a:spLocks/>
          </p:cNvSpPr>
          <p:nvPr/>
        </p:nvSpPr>
        <p:spPr>
          <a:xfrm>
            <a:off x="8916789" y="4310861"/>
            <a:ext cx="2393850" cy="218902"/>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1000" i="1" dirty="0">
                <a:solidFill>
                  <a:schemeClr val="bg1">
                    <a:alpha val="80000"/>
                  </a:schemeClr>
                </a:solidFill>
                <a:latin typeface="Roboto" charset="0"/>
                <a:ea typeface="Roboto" charset="0"/>
                <a:cs typeface="Roboto" charset="0"/>
              </a:rPr>
              <a:t>Place final “root” hash on Blockchain</a:t>
            </a:r>
          </a:p>
        </p:txBody>
      </p:sp>
      <p:pic>
        <p:nvPicPr>
          <p:cNvPr id="219" name="Picture 218"/>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9613279" y="3237081"/>
            <a:ext cx="683564" cy="900718"/>
          </a:xfrm>
          <a:prstGeom prst="rect">
            <a:avLst/>
          </a:prstGeom>
        </p:spPr>
      </p:pic>
      <p:pic>
        <p:nvPicPr>
          <p:cNvPr id="220" name="Picture 219"/>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9618826" y="2969278"/>
            <a:ext cx="686260" cy="367920"/>
          </a:xfrm>
          <a:prstGeom prst="rect">
            <a:avLst/>
          </a:prstGeom>
        </p:spPr>
      </p:pic>
    </p:spTree>
    <p:extLst>
      <p:ext uri="{BB962C8B-B14F-4D97-AF65-F5344CB8AC3E}">
        <p14:creationId xmlns:p14="http://schemas.microsoft.com/office/powerpoint/2010/main" val="7037959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6"/>
                                        </p:tgtEl>
                                        <p:attrNameLst>
                                          <p:attrName>style.visibility</p:attrName>
                                        </p:attrNameLst>
                                      </p:cBhvr>
                                      <p:to>
                                        <p:strVal val="visible"/>
                                      </p:to>
                                    </p:set>
                                    <p:animEffect transition="in" filter="fade">
                                      <p:cBhvr>
                                        <p:cTn id="7" dur="500"/>
                                        <p:tgtEl>
                                          <p:spTgt spid="86"/>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72"/>
                                        </p:tgtEl>
                                        <p:attrNameLst>
                                          <p:attrName>style.visibility</p:attrName>
                                        </p:attrNameLst>
                                      </p:cBhvr>
                                      <p:to>
                                        <p:strVal val="visible"/>
                                      </p:to>
                                    </p:set>
                                    <p:animEffect transition="in" filter="fade">
                                      <p:cBhvr>
                                        <p:cTn id="12" dur="1000"/>
                                        <p:tgtEl>
                                          <p:spTgt spid="72"/>
                                        </p:tgtEl>
                                      </p:cBhvr>
                                    </p:animEffect>
                                    <p:anim calcmode="lin" valueType="num">
                                      <p:cBhvr>
                                        <p:cTn id="13" dur="1000" fill="hold"/>
                                        <p:tgtEl>
                                          <p:spTgt spid="72"/>
                                        </p:tgtEl>
                                        <p:attrNameLst>
                                          <p:attrName>ppt_x</p:attrName>
                                        </p:attrNameLst>
                                      </p:cBhvr>
                                      <p:tavLst>
                                        <p:tav tm="0">
                                          <p:val>
                                            <p:strVal val="#ppt_x"/>
                                          </p:val>
                                        </p:tav>
                                        <p:tav tm="100000">
                                          <p:val>
                                            <p:strVal val="#ppt_x"/>
                                          </p:val>
                                        </p:tav>
                                      </p:tavLst>
                                    </p:anim>
                                    <p:anim calcmode="lin" valueType="num">
                                      <p:cBhvr>
                                        <p:cTn id="14" dur="1000" fill="hold"/>
                                        <p:tgtEl>
                                          <p:spTgt spid="72"/>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22" presetClass="entr" presetSubtype="8" fill="hold" nodeType="afterEffect">
                                  <p:stCondLst>
                                    <p:cond delay="0"/>
                                  </p:stCondLst>
                                  <p:childTnLst>
                                    <p:set>
                                      <p:cBhvr>
                                        <p:cTn id="17" dur="1" fill="hold">
                                          <p:stCondLst>
                                            <p:cond delay="0"/>
                                          </p:stCondLst>
                                        </p:cTn>
                                        <p:tgtEl>
                                          <p:spTgt spid="90"/>
                                        </p:tgtEl>
                                        <p:attrNameLst>
                                          <p:attrName>style.visibility</p:attrName>
                                        </p:attrNameLst>
                                      </p:cBhvr>
                                      <p:to>
                                        <p:strVal val="visible"/>
                                      </p:to>
                                    </p:set>
                                    <p:animEffect transition="in" filter="wipe(left)">
                                      <p:cBhvr>
                                        <p:cTn id="18" dur="500"/>
                                        <p:tgtEl>
                                          <p:spTgt spid="90"/>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113"/>
                                        </p:tgtEl>
                                        <p:attrNameLst>
                                          <p:attrName>style.visibility</p:attrName>
                                        </p:attrNameLst>
                                      </p:cBhvr>
                                      <p:to>
                                        <p:strVal val="visible"/>
                                      </p:to>
                                    </p:set>
                                    <p:animEffect transition="in" filter="wipe(left)">
                                      <p:cBhvr>
                                        <p:cTn id="23" dur="500"/>
                                        <p:tgtEl>
                                          <p:spTgt spid="113"/>
                                        </p:tgtEl>
                                      </p:cBhvr>
                                    </p:animEffect>
                                  </p:childTnLst>
                                </p:cTn>
                              </p:par>
                            </p:childTnLst>
                          </p:cTn>
                        </p:par>
                        <p:par>
                          <p:cTn id="24" fill="hold">
                            <p:stCondLst>
                              <p:cond delay="500"/>
                            </p:stCondLst>
                            <p:childTnLst>
                              <p:par>
                                <p:cTn id="25" presetID="22" presetClass="entr" presetSubtype="8" fill="hold" nodeType="afterEffect">
                                  <p:stCondLst>
                                    <p:cond delay="0"/>
                                  </p:stCondLst>
                                  <p:childTnLst>
                                    <p:set>
                                      <p:cBhvr>
                                        <p:cTn id="26" dur="1" fill="hold">
                                          <p:stCondLst>
                                            <p:cond delay="0"/>
                                          </p:stCondLst>
                                        </p:cTn>
                                        <p:tgtEl>
                                          <p:spTgt spid="217"/>
                                        </p:tgtEl>
                                        <p:attrNameLst>
                                          <p:attrName>style.visibility</p:attrName>
                                        </p:attrNameLst>
                                      </p:cBhvr>
                                      <p:to>
                                        <p:strVal val="visible"/>
                                      </p:to>
                                    </p:set>
                                    <p:animEffect transition="in" filter="wipe(left)">
                                      <p:cBhvr>
                                        <p:cTn id="27" dur="500"/>
                                        <p:tgtEl>
                                          <p:spTgt spid="217"/>
                                        </p:tgtEl>
                                      </p:cBhvr>
                                    </p:animEffect>
                                  </p:childTnLst>
                                </p:cTn>
                              </p:par>
                            </p:childTnLst>
                          </p:cTn>
                        </p:par>
                        <p:par>
                          <p:cTn id="28" fill="hold">
                            <p:stCondLst>
                              <p:cond delay="1000"/>
                            </p:stCondLst>
                            <p:childTnLst>
                              <p:par>
                                <p:cTn id="29" presetID="10" presetClass="entr" presetSubtype="0" fill="hold" nodeType="afterEffect">
                                  <p:stCondLst>
                                    <p:cond delay="0"/>
                                  </p:stCondLst>
                                  <p:childTnLst>
                                    <p:set>
                                      <p:cBhvr>
                                        <p:cTn id="30" dur="1" fill="hold">
                                          <p:stCondLst>
                                            <p:cond delay="0"/>
                                          </p:stCondLst>
                                        </p:cTn>
                                        <p:tgtEl>
                                          <p:spTgt spid="219"/>
                                        </p:tgtEl>
                                        <p:attrNameLst>
                                          <p:attrName>style.visibility</p:attrName>
                                        </p:attrNameLst>
                                      </p:cBhvr>
                                      <p:to>
                                        <p:strVal val="visible"/>
                                      </p:to>
                                    </p:set>
                                    <p:animEffect transition="in" filter="fade">
                                      <p:cBhvr>
                                        <p:cTn id="31" dur="500"/>
                                        <p:tgtEl>
                                          <p:spTgt spid="219"/>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18"/>
                                        </p:tgtEl>
                                        <p:attrNameLst>
                                          <p:attrName>style.visibility</p:attrName>
                                        </p:attrNameLst>
                                      </p:cBhvr>
                                      <p:to>
                                        <p:strVal val="visible"/>
                                      </p:to>
                                    </p:set>
                                    <p:animEffect transition="in" filter="fade">
                                      <p:cBhvr>
                                        <p:cTn id="34" dur="500"/>
                                        <p:tgtEl>
                                          <p:spTgt spid="218"/>
                                        </p:tgtEl>
                                      </p:cBhvr>
                                    </p:animEffect>
                                  </p:childTnLst>
                                </p:cTn>
                              </p:par>
                            </p:childTnLst>
                          </p:cTn>
                        </p:par>
                      </p:childTnLst>
                    </p:cTn>
                  </p:par>
                  <p:par>
                    <p:cTn id="35" fill="hold">
                      <p:stCondLst>
                        <p:cond delay="indefinite"/>
                      </p:stCondLst>
                      <p:childTnLst>
                        <p:par>
                          <p:cTn id="36" fill="hold">
                            <p:stCondLst>
                              <p:cond delay="0"/>
                            </p:stCondLst>
                            <p:childTnLst>
                              <p:par>
                                <p:cTn id="37" presetID="2" presetClass="entr" presetSubtype="1" fill="hold" nodeType="clickEffect">
                                  <p:stCondLst>
                                    <p:cond delay="0"/>
                                  </p:stCondLst>
                                  <p:childTnLst>
                                    <p:set>
                                      <p:cBhvr>
                                        <p:cTn id="38" dur="1" fill="hold">
                                          <p:stCondLst>
                                            <p:cond delay="0"/>
                                          </p:stCondLst>
                                        </p:cTn>
                                        <p:tgtEl>
                                          <p:spTgt spid="220"/>
                                        </p:tgtEl>
                                        <p:attrNameLst>
                                          <p:attrName>style.visibility</p:attrName>
                                        </p:attrNameLst>
                                      </p:cBhvr>
                                      <p:to>
                                        <p:strVal val="visible"/>
                                      </p:to>
                                    </p:set>
                                    <p:anim calcmode="lin" valueType="num">
                                      <p:cBhvr additive="base">
                                        <p:cTn id="39" dur="1000" fill="hold"/>
                                        <p:tgtEl>
                                          <p:spTgt spid="220"/>
                                        </p:tgtEl>
                                        <p:attrNameLst>
                                          <p:attrName>ppt_x</p:attrName>
                                        </p:attrNameLst>
                                      </p:cBhvr>
                                      <p:tavLst>
                                        <p:tav tm="0">
                                          <p:val>
                                            <p:strVal val="#ppt_x"/>
                                          </p:val>
                                        </p:tav>
                                        <p:tav tm="100000">
                                          <p:val>
                                            <p:strVal val="#ppt_x"/>
                                          </p:val>
                                        </p:tav>
                                      </p:tavLst>
                                    </p:anim>
                                    <p:anim calcmode="lin" valueType="num">
                                      <p:cBhvr additive="base">
                                        <p:cTn id="40" dur="1000" fill="hold"/>
                                        <p:tgtEl>
                                          <p:spTgt spid="220"/>
                                        </p:tgtEl>
                                        <p:attrNameLst>
                                          <p:attrName>ppt_y</p:attrName>
                                        </p:attrNameLst>
                                      </p:cBhvr>
                                      <p:tavLst>
                                        <p:tav tm="0">
                                          <p:val>
                                            <p:strVal val="0-#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81"/>
                                        </p:tgtEl>
                                        <p:attrNameLst>
                                          <p:attrName>style.visibility</p:attrName>
                                        </p:attrNameLst>
                                      </p:cBhvr>
                                      <p:to>
                                        <p:strVal val="visible"/>
                                      </p:to>
                                    </p:set>
                                    <p:animEffect transition="in" filter="fade">
                                      <p:cBhvr>
                                        <p:cTn id="45" dur="500"/>
                                        <p:tgtEl>
                                          <p:spTgt spid="81"/>
                                        </p:tgtEl>
                                      </p:cBhvr>
                                    </p:animEffect>
                                  </p:childTnLst>
                                </p:cTn>
                              </p:par>
                            </p:childTnLst>
                          </p:cTn>
                        </p:par>
                        <p:par>
                          <p:cTn id="46" fill="hold">
                            <p:stCondLst>
                              <p:cond delay="500"/>
                            </p:stCondLst>
                            <p:childTnLst>
                              <p:par>
                                <p:cTn id="47" presetID="10" presetClass="entr" presetSubtype="0" fill="hold" nodeType="afterEffect">
                                  <p:stCondLst>
                                    <p:cond delay="0"/>
                                  </p:stCondLst>
                                  <p:childTnLst>
                                    <p:set>
                                      <p:cBhvr>
                                        <p:cTn id="48" dur="1" fill="hold">
                                          <p:stCondLst>
                                            <p:cond delay="0"/>
                                          </p:stCondLst>
                                        </p:cTn>
                                        <p:tgtEl>
                                          <p:spTgt spid="208"/>
                                        </p:tgtEl>
                                        <p:attrNameLst>
                                          <p:attrName>style.visibility</p:attrName>
                                        </p:attrNameLst>
                                      </p:cBhvr>
                                      <p:to>
                                        <p:strVal val="visible"/>
                                      </p:to>
                                    </p:set>
                                    <p:animEffect transition="in" filter="fade">
                                      <p:cBhvr>
                                        <p:cTn id="49" dur="500"/>
                                        <p:tgtEl>
                                          <p:spTgt spid="208"/>
                                        </p:tgtEl>
                                      </p:cBhvr>
                                    </p:animEffect>
                                  </p:childTnLst>
                                </p:cTn>
                              </p:par>
                            </p:childTnLst>
                          </p:cTn>
                        </p:par>
                        <p:par>
                          <p:cTn id="50" fill="hold">
                            <p:stCondLst>
                              <p:cond delay="1000"/>
                            </p:stCondLst>
                            <p:childTnLst>
                              <p:par>
                                <p:cTn id="51" presetID="10" presetClass="entr" presetSubtype="0" fill="hold" nodeType="afterEffect">
                                  <p:stCondLst>
                                    <p:cond delay="0"/>
                                  </p:stCondLst>
                                  <p:childTnLst>
                                    <p:set>
                                      <p:cBhvr>
                                        <p:cTn id="52" dur="1" fill="hold">
                                          <p:stCondLst>
                                            <p:cond delay="0"/>
                                          </p:stCondLst>
                                        </p:cTn>
                                        <p:tgtEl>
                                          <p:spTgt spid="211"/>
                                        </p:tgtEl>
                                        <p:attrNameLst>
                                          <p:attrName>style.visibility</p:attrName>
                                        </p:attrNameLst>
                                      </p:cBhvr>
                                      <p:to>
                                        <p:strVal val="visible"/>
                                      </p:to>
                                    </p:set>
                                    <p:animEffect transition="in" filter="fade">
                                      <p:cBhvr>
                                        <p:cTn id="53" dur="500"/>
                                        <p:tgtEl>
                                          <p:spTgt spid="211"/>
                                        </p:tgtEl>
                                      </p:cBhvr>
                                    </p:animEffect>
                                  </p:childTnLst>
                                </p:cTn>
                              </p:par>
                            </p:childTnLst>
                          </p:cTn>
                        </p:par>
                        <p:par>
                          <p:cTn id="54" fill="hold">
                            <p:stCondLst>
                              <p:cond delay="1500"/>
                            </p:stCondLst>
                            <p:childTnLst>
                              <p:par>
                                <p:cTn id="55" presetID="10" presetClass="entr" presetSubtype="0" fill="hold" nodeType="afterEffect">
                                  <p:stCondLst>
                                    <p:cond delay="0"/>
                                  </p:stCondLst>
                                  <p:childTnLst>
                                    <p:set>
                                      <p:cBhvr>
                                        <p:cTn id="56" dur="1" fill="hold">
                                          <p:stCondLst>
                                            <p:cond delay="0"/>
                                          </p:stCondLst>
                                        </p:cTn>
                                        <p:tgtEl>
                                          <p:spTgt spid="214"/>
                                        </p:tgtEl>
                                        <p:attrNameLst>
                                          <p:attrName>style.visibility</p:attrName>
                                        </p:attrNameLst>
                                      </p:cBhvr>
                                      <p:to>
                                        <p:strVal val="visible"/>
                                      </p:to>
                                    </p:set>
                                    <p:animEffect transition="in" filter="fade">
                                      <p:cBhvr>
                                        <p:cTn id="57" dur="500"/>
                                        <p:tgtEl>
                                          <p:spTgt spid="214"/>
                                        </p:tgtEl>
                                      </p:cBhvr>
                                    </p:animEffect>
                                  </p:childTnLst>
                                </p:cTn>
                              </p:par>
                            </p:childTnLst>
                          </p:cTn>
                        </p:par>
                        <p:par>
                          <p:cTn id="58" fill="hold">
                            <p:stCondLst>
                              <p:cond delay="2000"/>
                            </p:stCondLst>
                            <p:childTnLst>
                              <p:par>
                                <p:cTn id="59" presetID="10" presetClass="entr" presetSubtype="0" fill="hold" nodeType="afterEffect">
                                  <p:stCondLst>
                                    <p:cond delay="0"/>
                                  </p:stCondLst>
                                  <p:childTnLst>
                                    <p:set>
                                      <p:cBhvr>
                                        <p:cTn id="60" dur="1" fill="hold">
                                          <p:stCondLst>
                                            <p:cond delay="0"/>
                                          </p:stCondLst>
                                        </p:cTn>
                                        <p:tgtEl>
                                          <p:spTgt spid="138"/>
                                        </p:tgtEl>
                                        <p:attrNameLst>
                                          <p:attrName>style.visibility</p:attrName>
                                        </p:attrNameLst>
                                      </p:cBhvr>
                                      <p:to>
                                        <p:strVal val="visible"/>
                                      </p:to>
                                    </p:set>
                                    <p:animEffect transition="in" filter="fade">
                                      <p:cBhvr>
                                        <p:cTn id="61" dur="500"/>
                                        <p:tgtEl>
                                          <p:spTgt spid="138"/>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nodeType="clickEffect">
                                  <p:stCondLst>
                                    <p:cond delay="0"/>
                                  </p:stCondLst>
                                  <p:childTnLst>
                                    <p:set>
                                      <p:cBhvr>
                                        <p:cTn id="65" dur="1" fill="hold">
                                          <p:stCondLst>
                                            <p:cond delay="0"/>
                                          </p:stCondLst>
                                        </p:cTn>
                                        <p:tgtEl>
                                          <p:spTgt spid="203"/>
                                        </p:tgtEl>
                                        <p:attrNameLst>
                                          <p:attrName>style.visibility</p:attrName>
                                        </p:attrNameLst>
                                      </p:cBhvr>
                                      <p:to>
                                        <p:strVal val="visible"/>
                                      </p:to>
                                    </p:set>
                                    <p:animEffect transition="in" filter="fade">
                                      <p:cBhvr>
                                        <p:cTn id="66" dur="500"/>
                                        <p:tgtEl>
                                          <p:spTgt spid="2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8"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385359" y="493970"/>
            <a:ext cx="4314809" cy="2545737"/>
          </a:xfrm>
          <a:prstGeom prst="rect">
            <a:avLst/>
          </a:prstGeom>
        </p:spPr>
      </p:pic>
      <p:grpSp>
        <p:nvGrpSpPr>
          <p:cNvPr id="45" name="Group 44"/>
          <p:cNvGrpSpPr/>
          <p:nvPr/>
        </p:nvGrpSpPr>
        <p:grpSpPr>
          <a:xfrm>
            <a:off x="926495" y="2512602"/>
            <a:ext cx="3295187" cy="1147382"/>
            <a:chOff x="579709" y="1686389"/>
            <a:chExt cx="3295187" cy="1147382"/>
          </a:xfrm>
        </p:grpSpPr>
        <p:sp>
          <p:nvSpPr>
            <p:cNvPr id="46" name="Content Placeholder 2"/>
            <p:cNvSpPr txBox="1">
              <a:spLocks/>
            </p:cNvSpPr>
            <p:nvPr/>
          </p:nvSpPr>
          <p:spPr>
            <a:xfrm>
              <a:off x="958675" y="1686389"/>
              <a:ext cx="2916221" cy="114738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1200" dirty="0">
                  <a:solidFill>
                    <a:schemeClr val="bg1"/>
                  </a:solidFill>
                  <a:latin typeface="Roboto" charset="0"/>
                  <a:ea typeface="Roboto" charset="0"/>
                  <a:cs typeface="Roboto" charset="0"/>
                </a:rPr>
                <a:t>Transactions to ProvenDB are stored (append-only) in the MongoDB database and hashes of the transactions posted to the Blockchain.</a:t>
              </a:r>
            </a:p>
          </p:txBody>
        </p:sp>
        <p:sp>
          <p:nvSpPr>
            <p:cNvPr id="47" name="Oval 46"/>
            <p:cNvSpPr/>
            <p:nvPr/>
          </p:nvSpPr>
          <p:spPr>
            <a:xfrm>
              <a:off x="579709" y="1686389"/>
              <a:ext cx="325182" cy="3251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Content Placeholder 2"/>
            <p:cNvSpPr txBox="1">
              <a:spLocks/>
            </p:cNvSpPr>
            <p:nvPr/>
          </p:nvSpPr>
          <p:spPr>
            <a:xfrm>
              <a:off x="599080" y="1735875"/>
              <a:ext cx="325181" cy="30509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1200" b="1" dirty="0">
                  <a:solidFill>
                    <a:srgbClr val="1E557B"/>
                  </a:solidFill>
                  <a:latin typeface="Roboto" charset="0"/>
                  <a:ea typeface="Roboto" charset="0"/>
                  <a:cs typeface="Roboto" charset="0"/>
                </a:rPr>
                <a:t>1.</a:t>
              </a:r>
            </a:p>
          </p:txBody>
        </p:sp>
      </p:grpSp>
      <p:grpSp>
        <p:nvGrpSpPr>
          <p:cNvPr id="49" name="Group 48"/>
          <p:cNvGrpSpPr/>
          <p:nvPr/>
        </p:nvGrpSpPr>
        <p:grpSpPr>
          <a:xfrm>
            <a:off x="945866" y="4152467"/>
            <a:ext cx="3295187" cy="825621"/>
            <a:chOff x="579709" y="1686389"/>
            <a:chExt cx="3295187" cy="825621"/>
          </a:xfrm>
        </p:grpSpPr>
        <p:sp>
          <p:nvSpPr>
            <p:cNvPr id="50" name="Content Placeholder 2"/>
            <p:cNvSpPr txBox="1">
              <a:spLocks/>
            </p:cNvSpPr>
            <p:nvPr/>
          </p:nvSpPr>
          <p:spPr>
            <a:xfrm>
              <a:off x="958675" y="1686389"/>
              <a:ext cx="2916221" cy="82562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1200" dirty="0">
                  <a:solidFill>
                    <a:schemeClr val="bg1"/>
                  </a:solidFill>
                  <a:latin typeface="Roboto" charset="0"/>
                  <a:ea typeface="Roboto" charset="0"/>
                  <a:cs typeface="Roboto" charset="0"/>
                </a:rPr>
                <a:t>Each transaction creates a new version within the database. The database user or application can explore older versions and their proofs at any time.</a:t>
              </a:r>
            </a:p>
          </p:txBody>
        </p:sp>
        <p:sp>
          <p:nvSpPr>
            <p:cNvPr id="51" name="Oval 50"/>
            <p:cNvSpPr/>
            <p:nvPr/>
          </p:nvSpPr>
          <p:spPr>
            <a:xfrm>
              <a:off x="579709" y="1686389"/>
              <a:ext cx="325182" cy="3251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Content Placeholder 2"/>
            <p:cNvSpPr txBox="1">
              <a:spLocks/>
            </p:cNvSpPr>
            <p:nvPr/>
          </p:nvSpPr>
          <p:spPr>
            <a:xfrm>
              <a:off x="599080" y="1735875"/>
              <a:ext cx="325181" cy="30509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1200" b="1" dirty="0">
                  <a:solidFill>
                    <a:srgbClr val="1E557B"/>
                  </a:solidFill>
                  <a:latin typeface="Roboto" charset="0"/>
                  <a:ea typeface="Roboto" charset="0"/>
                  <a:cs typeface="Roboto" charset="0"/>
                </a:rPr>
                <a:t>2.</a:t>
              </a:r>
            </a:p>
          </p:txBody>
        </p:sp>
      </p:grpSp>
      <p:grpSp>
        <p:nvGrpSpPr>
          <p:cNvPr id="74" name="Group 73"/>
          <p:cNvGrpSpPr/>
          <p:nvPr/>
        </p:nvGrpSpPr>
        <p:grpSpPr>
          <a:xfrm>
            <a:off x="5642368" y="4978088"/>
            <a:ext cx="3295187" cy="1029966"/>
            <a:chOff x="579709" y="1686389"/>
            <a:chExt cx="3295187" cy="1029966"/>
          </a:xfrm>
        </p:grpSpPr>
        <p:sp>
          <p:nvSpPr>
            <p:cNvPr id="75" name="Content Placeholder 2"/>
            <p:cNvSpPr txBox="1">
              <a:spLocks/>
            </p:cNvSpPr>
            <p:nvPr/>
          </p:nvSpPr>
          <p:spPr>
            <a:xfrm>
              <a:off x="958675" y="1686389"/>
              <a:ext cx="2916221" cy="102996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1200" dirty="0">
                  <a:solidFill>
                    <a:schemeClr val="bg1"/>
                  </a:solidFill>
                  <a:latin typeface="Roboto" charset="0"/>
                  <a:ea typeface="Roboto" charset="0"/>
                  <a:cs typeface="Roboto" charset="0"/>
                </a:rPr>
                <a:t>The database user requests a proof be placed on the Blockchain for a specific version. This version can be used to prove the timestamp of the entire version or any document in that version.</a:t>
              </a:r>
            </a:p>
          </p:txBody>
        </p:sp>
        <p:sp>
          <p:nvSpPr>
            <p:cNvPr id="76" name="Oval 75"/>
            <p:cNvSpPr/>
            <p:nvPr/>
          </p:nvSpPr>
          <p:spPr>
            <a:xfrm>
              <a:off x="579709" y="1686389"/>
              <a:ext cx="325182" cy="3251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Content Placeholder 2"/>
            <p:cNvSpPr txBox="1">
              <a:spLocks/>
            </p:cNvSpPr>
            <p:nvPr/>
          </p:nvSpPr>
          <p:spPr>
            <a:xfrm>
              <a:off x="599080" y="1735875"/>
              <a:ext cx="325181" cy="30509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1200" b="1" dirty="0">
                  <a:solidFill>
                    <a:srgbClr val="1E557B"/>
                  </a:solidFill>
                  <a:latin typeface="Roboto" charset="0"/>
                  <a:ea typeface="Roboto" charset="0"/>
                  <a:cs typeface="Roboto" charset="0"/>
                </a:rPr>
                <a:t>3.</a:t>
              </a:r>
            </a:p>
          </p:txBody>
        </p:sp>
      </p:grpSp>
      <p:sp>
        <p:nvSpPr>
          <p:cNvPr id="89" name="Title 1"/>
          <p:cNvSpPr>
            <a:spLocks noGrp="1"/>
          </p:cNvSpPr>
          <p:nvPr>
            <p:ph type="title" idx="4294967295"/>
          </p:nvPr>
        </p:nvSpPr>
        <p:spPr>
          <a:xfrm>
            <a:off x="899918" y="803275"/>
            <a:ext cx="4533900" cy="1319213"/>
          </a:xfrm>
        </p:spPr>
        <p:txBody>
          <a:bodyPr>
            <a:normAutofit/>
          </a:bodyPr>
          <a:lstStyle/>
          <a:p>
            <a:r>
              <a:rPr lang="en-US" sz="3200" b="1" dirty="0">
                <a:solidFill>
                  <a:schemeClr val="bg1"/>
                </a:solidFill>
                <a:latin typeface="Roboto" charset="0"/>
                <a:ea typeface="Roboto" charset="0"/>
                <a:cs typeface="Roboto" charset="0"/>
              </a:rPr>
              <a:t>A persistent versioned database</a:t>
            </a:r>
          </a:p>
        </p:txBody>
      </p:sp>
      <p:grpSp>
        <p:nvGrpSpPr>
          <p:cNvPr id="22" name="Group 21"/>
          <p:cNvGrpSpPr/>
          <p:nvPr/>
        </p:nvGrpSpPr>
        <p:grpSpPr>
          <a:xfrm>
            <a:off x="10274072" y="2672748"/>
            <a:ext cx="1051986" cy="1702537"/>
            <a:chOff x="10273609" y="2448135"/>
            <a:chExt cx="1051986" cy="1702537"/>
          </a:xfrm>
        </p:grpSpPr>
        <p:sp>
          <p:nvSpPr>
            <p:cNvPr id="90" name="Content Placeholder 2"/>
            <p:cNvSpPr txBox="1">
              <a:spLocks/>
            </p:cNvSpPr>
            <p:nvPr/>
          </p:nvSpPr>
          <p:spPr>
            <a:xfrm>
              <a:off x="10273609" y="3918333"/>
              <a:ext cx="1051986" cy="23233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None/>
              </a:pPr>
              <a:r>
                <a:rPr lang="en-US" sz="1000" i="1" dirty="0">
                  <a:solidFill>
                    <a:schemeClr val="bg1">
                      <a:alpha val="80000"/>
                    </a:schemeClr>
                  </a:solidFill>
                  <a:latin typeface="Roboto" charset="0"/>
                  <a:ea typeface="Roboto" charset="0"/>
                  <a:cs typeface="Roboto" charset="0"/>
                </a:rPr>
                <a:t>Blockchain</a:t>
              </a:r>
            </a:p>
          </p:txBody>
        </p:sp>
        <p:pic>
          <p:nvPicPr>
            <p:cNvPr id="37" name="Picture 3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288594" y="2448135"/>
              <a:ext cx="1037001" cy="1310769"/>
            </a:xfrm>
            <a:prstGeom prst="rect">
              <a:avLst/>
            </a:prstGeom>
          </p:spPr>
        </p:pic>
      </p:grpSp>
      <p:grpSp>
        <p:nvGrpSpPr>
          <p:cNvPr id="19" name="Group 18"/>
          <p:cNvGrpSpPr/>
          <p:nvPr/>
        </p:nvGrpSpPr>
        <p:grpSpPr>
          <a:xfrm>
            <a:off x="5668100" y="2996851"/>
            <a:ext cx="3117660" cy="1766519"/>
            <a:chOff x="5667637" y="2772238"/>
            <a:chExt cx="3117660" cy="1766519"/>
          </a:xfrm>
        </p:grpSpPr>
        <p:sp>
          <p:nvSpPr>
            <p:cNvPr id="67" name="Content Placeholder 2"/>
            <p:cNvSpPr txBox="1">
              <a:spLocks/>
            </p:cNvSpPr>
            <p:nvPr/>
          </p:nvSpPr>
          <p:spPr>
            <a:xfrm>
              <a:off x="5667637" y="3746185"/>
              <a:ext cx="1051986" cy="23233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None/>
              </a:pPr>
              <a:r>
                <a:rPr lang="en-US" sz="1000" i="1" dirty="0">
                  <a:solidFill>
                    <a:schemeClr val="bg1">
                      <a:alpha val="80000"/>
                    </a:schemeClr>
                  </a:solidFill>
                  <a:latin typeface="Roboto" charset="0"/>
                  <a:ea typeface="Roboto" charset="0"/>
                  <a:cs typeface="Roboto" charset="0"/>
                </a:rPr>
                <a:t>Database User</a:t>
              </a:r>
            </a:p>
          </p:txBody>
        </p:sp>
        <p:pic>
          <p:nvPicPr>
            <p:cNvPr id="12" name="Picture 11"/>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800445" y="2772238"/>
              <a:ext cx="1984852" cy="1766519"/>
            </a:xfrm>
            <a:prstGeom prst="rect">
              <a:avLst/>
            </a:prstGeom>
          </p:spPr>
        </p:pic>
      </p:grpSp>
      <p:pic>
        <p:nvPicPr>
          <p:cNvPr id="13" name="Picture 12"/>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139067" y="1600601"/>
            <a:ext cx="1731117" cy="586849"/>
          </a:xfrm>
          <a:prstGeom prst="rect">
            <a:avLst/>
          </a:prstGeom>
        </p:spPr>
      </p:pic>
      <p:grpSp>
        <p:nvGrpSpPr>
          <p:cNvPr id="21" name="Group 20"/>
          <p:cNvGrpSpPr/>
          <p:nvPr/>
        </p:nvGrpSpPr>
        <p:grpSpPr>
          <a:xfrm>
            <a:off x="8308481" y="1614112"/>
            <a:ext cx="1815800" cy="1024101"/>
            <a:chOff x="8308018" y="1389499"/>
            <a:chExt cx="1815800" cy="1024101"/>
          </a:xfrm>
        </p:grpSpPr>
        <p:sp>
          <p:nvSpPr>
            <p:cNvPr id="87" name="Content Placeholder 2"/>
            <p:cNvSpPr txBox="1">
              <a:spLocks/>
            </p:cNvSpPr>
            <p:nvPr/>
          </p:nvSpPr>
          <p:spPr>
            <a:xfrm>
              <a:off x="9252876" y="1745932"/>
              <a:ext cx="870942" cy="218902"/>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None/>
              </a:pPr>
              <a:r>
                <a:rPr lang="en-US" sz="1000" i="1" dirty="0">
                  <a:solidFill>
                    <a:schemeClr val="bg1">
                      <a:alpha val="80000"/>
                    </a:schemeClr>
                  </a:solidFill>
                  <a:latin typeface="Roboto" charset="0"/>
                  <a:ea typeface="Roboto" charset="0"/>
                  <a:cs typeface="Roboto" charset="0"/>
                </a:rPr>
                <a:t>ProvenDB</a:t>
              </a:r>
            </a:p>
          </p:txBody>
        </p:sp>
        <p:pic>
          <p:nvPicPr>
            <p:cNvPr id="40" name="Picture 39"/>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8308018" y="1389499"/>
              <a:ext cx="925950" cy="1024101"/>
            </a:xfrm>
            <a:prstGeom prst="rect">
              <a:avLst/>
            </a:prstGeom>
          </p:spPr>
        </p:pic>
      </p:grpSp>
      <p:pic>
        <p:nvPicPr>
          <p:cNvPr id="15" name="Picture 14"/>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9104302" y="2581364"/>
            <a:ext cx="1057567" cy="614447"/>
          </a:xfrm>
          <a:prstGeom prst="rect">
            <a:avLst/>
          </a:prstGeom>
        </p:spPr>
      </p:pic>
      <p:pic>
        <p:nvPicPr>
          <p:cNvPr id="16" name="Picture 15"/>
          <p:cNvPicPr>
            <a:picLocks noChangeAspect="1"/>
          </p:cNvPicPr>
          <p:nvPr/>
        </p:nvPicPr>
        <p:blipFill>
          <a:blip r:embed="rId8"/>
          <a:stretch>
            <a:fillRect/>
          </a:stretch>
        </p:blipFill>
        <p:spPr>
          <a:xfrm>
            <a:off x="10298901" y="2397149"/>
            <a:ext cx="739117" cy="597711"/>
          </a:xfrm>
          <a:prstGeom prst="rect">
            <a:avLst/>
          </a:prstGeom>
        </p:spPr>
      </p:pic>
      <p:pic>
        <p:nvPicPr>
          <p:cNvPr id="55" name="Picture 54"/>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7960988" y="2581320"/>
            <a:ext cx="580604" cy="916775"/>
          </a:xfrm>
          <a:prstGeom prst="rect">
            <a:avLst/>
          </a:prstGeom>
        </p:spPr>
      </p:pic>
      <p:pic>
        <p:nvPicPr>
          <p:cNvPr id="58" name="Picture 57"/>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6211024" y="1561721"/>
            <a:ext cx="414945" cy="370960"/>
          </a:xfrm>
          <a:prstGeom prst="rect">
            <a:avLst/>
          </a:prstGeom>
        </p:spPr>
      </p:pic>
      <p:pic>
        <p:nvPicPr>
          <p:cNvPr id="62" name="Picture 61"/>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5708249" y="1763963"/>
            <a:ext cx="558268" cy="499091"/>
          </a:xfrm>
          <a:prstGeom prst="rect">
            <a:avLst/>
          </a:prstGeom>
        </p:spPr>
      </p:pic>
      <p:grpSp>
        <p:nvGrpSpPr>
          <p:cNvPr id="63" name="Group 62"/>
          <p:cNvGrpSpPr/>
          <p:nvPr/>
        </p:nvGrpSpPr>
        <p:grpSpPr>
          <a:xfrm>
            <a:off x="6257111" y="1816490"/>
            <a:ext cx="925950" cy="1152226"/>
            <a:chOff x="6256648" y="1591877"/>
            <a:chExt cx="925950" cy="1152226"/>
          </a:xfrm>
        </p:grpSpPr>
        <p:sp>
          <p:nvSpPr>
            <p:cNvPr id="64" name="Content Placeholder 2"/>
            <p:cNvSpPr txBox="1">
              <a:spLocks/>
            </p:cNvSpPr>
            <p:nvPr/>
          </p:nvSpPr>
          <p:spPr>
            <a:xfrm>
              <a:off x="6308931" y="2525201"/>
              <a:ext cx="821384" cy="218902"/>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None/>
              </a:pPr>
              <a:r>
                <a:rPr lang="en-US" sz="1000" i="1" dirty="0">
                  <a:solidFill>
                    <a:schemeClr val="bg1">
                      <a:alpha val="80000"/>
                    </a:schemeClr>
                  </a:solidFill>
                  <a:latin typeface="Roboto" charset="0"/>
                  <a:ea typeface="Roboto" charset="0"/>
                  <a:cs typeface="Roboto" charset="0"/>
                </a:rPr>
                <a:t>MongoDB</a:t>
              </a:r>
            </a:p>
          </p:txBody>
        </p:sp>
        <p:pic>
          <p:nvPicPr>
            <p:cNvPr id="65" name="Picture 64"/>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6256648" y="1591877"/>
              <a:ext cx="925950" cy="827799"/>
            </a:xfrm>
            <a:prstGeom prst="rect">
              <a:avLst/>
            </a:prstGeom>
          </p:spPr>
        </p:pic>
      </p:grpSp>
    </p:spTree>
    <p:extLst>
      <p:ext uri="{BB962C8B-B14F-4D97-AF65-F5344CB8AC3E}">
        <p14:creationId xmlns:p14="http://schemas.microsoft.com/office/powerpoint/2010/main" val="2930212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500"/>
                                        <p:tgtEl>
                                          <p:spTgt spid="4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fade">
                                      <p:cBhvr>
                                        <p:cTn id="11" dur="500"/>
                                        <p:tgtEl>
                                          <p:spTgt spid="19"/>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1"/>
                                        </p:tgtEl>
                                        <p:attrNameLst>
                                          <p:attrName>style.visibility</p:attrName>
                                        </p:attrNameLst>
                                      </p:cBhvr>
                                      <p:to>
                                        <p:strVal val="visible"/>
                                      </p:to>
                                    </p:set>
                                    <p:animEffect transition="in" filter="fade">
                                      <p:cBhvr>
                                        <p:cTn id="15" dur="500"/>
                                        <p:tgtEl>
                                          <p:spTgt spid="31"/>
                                        </p:tgtEl>
                                      </p:cBhvr>
                                    </p:animEffect>
                                  </p:childTnLst>
                                </p:cTn>
                              </p:par>
                            </p:childTnLst>
                          </p:cTn>
                        </p:par>
                        <p:par>
                          <p:cTn id="16" fill="hold">
                            <p:stCondLst>
                              <p:cond delay="1500"/>
                            </p:stCondLst>
                            <p:childTnLst>
                              <p:par>
                                <p:cTn id="17" presetID="22" presetClass="entr" presetSubtype="4" fill="hold" nodeType="afterEffect">
                                  <p:stCondLst>
                                    <p:cond delay="0"/>
                                  </p:stCondLst>
                                  <p:childTnLst>
                                    <p:set>
                                      <p:cBhvr>
                                        <p:cTn id="18" dur="1" fill="hold">
                                          <p:stCondLst>
                                            <p:cond delay="0"/>
                                          </p:stCondLst>
                                        </p:cTn>
                                        <p:tgtEl>
                                          <p:spTgt spid="55"/>
                                        </p:tgtEl>
                                        <p:attrNameLst>
                                          <p:attrName>style.visibility</p:attrName>
                                        </p:attrNameLst>
                                      </p:cBhvr>
                                      <p:to>
                                        <p:strVal val="visible"/>
                                      </p:to>
                                    </p:set>
                                    <p:animEffect transition="in" filter="wipe(down)">
                                      <p:cBhvr>
                                        <p:cTn id="19" dur="500"/>
                                        <p:tgtEl>
                                          <p:spTgt spid="55"/>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fade">
                                      <p:cBhvr>
                                        <p:cTn id="23" dur="500"/>
                                        <p:tgtEl>
                                          <p:spTgt spid="21"/>
                                        </p:tgtEl>
                                      </p:cBhvr>
                                    </p:animEffect>
                                  </p:childTnLst>
                                </p:cTn>
                              </p:par>
                            </p:childTnLst>
                          </p:cTn>
                        </p:par>
                        <p:par>
                          <p:cTn id="24" fill="hold">
                            <p:stCondLst>
                              <p:cond delay="2500"/>
                            </p:stCondLst>
                            <p:childTnLst>
                              <p:par>
                                <p:cTn id="25" presetID="22" presetClass="entr" presetSubtype="2" fill="hold" nodeType="after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wipe(right)">
                                      <p:cBhvr>
                                        <p:cTn id="27" dur="500"/>
                                        <p:tgtEl>
                                          <p:spTgt spid="13"/>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63"/>
                                        </p:tgtEl>
                                        <p:attrNameLst>
                                          <p:attrName>style.visibility</p:attrName>
                                        </p:attrNameLst>
                                      </p:cBhvr>
                                      <p:to>
                                        <p:strVal val="visible"/>
                                      </p:to>
                                    </p:set>
                                    <p:animEffect transition="in" filter="fade">
                                      <p:cBhvr>
                                        <p:cTn id="31" dur="500"/>
                                        <p:tgtEl>
                                          <p:spTgt spid="63"/>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49"/>
                                        </p:tgtEl>
                                        <p:attrNameLst>
                                          <p:attrName>style.visibility</p:attrName>
                                        </p:attrNameLst>
                                      </p:cBhvr>
                                      <p:to>
                                        <p:strVal val="visible"/>
                                      </p:to>
                                    </p:set>
                                    <p:animEffect transition="in" filter="fade">
                                      <p:cBhvr>
                                        <p:cTn id="36" dur="500"/>
                                        <p:tgtEl>
                                          <p:spTgt spid="49"/>
                                        </p:tgtEl>
                                      </p:cBhvr>
                                    </p:animEffect>
                                  </p:childTnLst>
                                </p:cTn>
                              </p:par>
                            </p:childTnLst>
                          </p:cTn>
                        </p:par>
                        <p:par>
                          <p:cTn id="37" fill="hold">
                            <p:stCondLst>
                              <p:cond delay="500"/>
                            </p:stCondLst>
                            <p:childTnLst>
                              <p:par>
                                <p:cTn id="38" presetID="10" presetClass="entr" presetSubtype="0" fill="hold" nodeType="afterEffect">
                                  <p:stCondLst>
                                    <p:cond delay="0"/>
                                  </p:stCondLst>
                                  <p:childTnLst>
                                    <p:set>
                                      <p:cBhvr>
                                        <p:cTn id="39" dur="1" fill="hold">
                                          <p:stCondLst>
                                            <p:cond delay="0"/>
                                          </p:stCondLst>
                                        </p:cTn>
                                        <p:tgtEl>
                                          <p:spTgt spid="62"/>
                                        </p:tgtEl>
                                        <p:attrNameLst>
                                          <p:attrName>style.visibility</p:attrName>
                                        </p:attrNameLst>
                                      </p:cBhvr>
                                      <p:to>
                                        <p:strVal val="visible"/>
                                      </p:to>
                                    </p:set>
                                    <p:animEffect transition="in" filter="fade">
                                      <p:cBhvr>
                                        <p:cTn id="40" dur="500"/>
                                        <p:tgtEl>
                                          <p:spTgt spid="62"/>
                                        </p:tgtEl>
                                      </p:cBhvr>
                                    </p:animEffect>
                                  </p:childTnLst>
                                </p:cTn>
                              </p:par>
                            </p:childTnLst>
                          </p:cTn>
                        </p:par>
                        <p:par>
                          <p:cTn id="41" fill="hold">
                            <p:stCondLst>
                              <p:cond delay="1000"/>
                            </p:stCondLst>
                            <p:childTnLst>
                              <p:par>
                                <p:cTn id="42" presetID="10" presetClass="entr" presetSubtype="0" fill="hold" nodeType="afterEffect">
                                  <p:stCondLst>
                                    <p:cond delay="0"/>
                                  </p:stCondLst>
                                  <p:childTnLst>
                                    <p:set>
                                      <p:cBhvr>
                                        <p:cTn id="43" dur="1" fill="hold">
                                          <p:stCondLst>
                                            <p:cond delay="0"/>
                                          </p:stCondLst>
                                        </p:cTn>
                                        <p:tgtEl>
                                          <p:spTgt spid="58"/>
                                        </p:tgtEl>
                                        <p:attrNameLst>
                                          <p:attrName>style.visibility</p:attrName>
                                        </p:attrNameLst>
                                      </p:cBhvr>
                                      <p:to>
                                        <p:strVal val="visible"/>
                                      </p:to>
                                    </p:set>
                                    <p:animEffect transition="in" filter="fade">
                                      <p:cBhvr>
                                        <p:cTn id="44" dur="500"/>
                                        <p:tgtEl>
                                          <p:spTgt spid="58"/>
                                        </p:tgtEl>
                                      </p:cBhvr>
                                    </p:animEffect>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74"/>
                                        </p:tgtEl>
                                        <p:attrNameLst>
                                          <p:attrName>style.visibility</p:attrName>
                                        </p:attrNameLst>
                                      </p:cBhvr>
                                      <p:to>
                                        <p:strVal val="visible"/>
                                      </p:to>
                                    </p:set>
                                    <p:anim calcmode="lin" valueType="num">
                                      <p:cBhvr additive="base">
                                        <p:cTn id="49" dur="500" fill="hold"/>
                                        <p:tgtEl>
                                          <p:spTgt spid="74"/>
                                        </p:tgtEl>
                                        <p:attrNameLst>
                                          <p:attrName>ppt_x</p:attrName>
                                        </p:attrNameLst>
                                      </p:cBhvr>
                                      <p:tavLst>
                                        <p:tav tm="0">
                                          <p:val>
                                            <p:strVal val="#ppt_x"/>
                                          </p:val>
                                        </p:tav>
                                        <p:tav tm="100000">
                                          <p:val>
                                            <p:strVal val="#ppt_x"/>
                                          </p:val>
                                        </p:tav>
                                      </p:tavLst>
                                    </p:anim>
                                    <p:anim calcmode="lin" valueType="num">
                                      <p:cBhvr additive="base">
                                        <p:cTn id="50" dur="500" fill="hold"/>
                                        <p:tgtEl>
                                          <p:spTgt spid="74"/>
                                        </p:tgtEl>
                                        <p:attrNameLst>
                                          <p:attrName>ppt_y</p:attrName>
                                        </p:attrNameLst>
                                      </p:cBhvr>
                                      <p:tavLst>
                                        <p:tav tm="0">
                                          <p:val>
                                            <p:strVal val="1+#ppt_h/2"/>
                                          </p:val>
                                        </p:tav>
                                        <p:tav tm="100000">
                                          <p:val>
                                            <p:strVal val="#ppt_y"/>
                                          </p:val>
                                        </p:tav>
                                      </p:tavLst>
                                    </p:anim>
                                  </p:childTnLst>
                                </p:cTn>
                              </p:par>
                            </p:childTnLst>
                          </p:cTn>
                        </p:par>
                        <p:par>
                          <p:cTn id="51" fill="hold">
                            <p:stCondLst>
                              <p:cond delay="500"/>
                            </p:stCondLst>
                            <p:childTnLst>
                              <p:par>
                                <p:cTn id="52" presetID="22" presetClass="entr" presetSubtype="1" fill="hold" nodeType="afterEffect">
                                  <p:stCondLst>
                                    <p:cond delay="0"/>
                                  </p:stCondLst>
                                  <p:childTnLst>
                                    <p:set>
                                      <p:cBhvr>
                                        <p:cTn id="53" dur="1" fill="hold">
                                          <p:stCondLst>
                                            <p:cond delay="0"/>
                                          </p:stCondLst>
                                        </p:cTn>
                                        <p:tgtEl>
                                          <p:spTgt spid="15"/>
                                        </p:tgtEl>
                                        <p:attrNameLst>
                                          <p:attrName>style.visibility</p:attrName>
                                        </p:attrNameLst>
                                      </p:cBhvr>
                                      <p:to>
                                        <p:strVal val="visible"/>
                                      </p:to>
                                    </p:set>
                                    <p:animEffect transition="in" filter="wipe(up)">
                                      <p:cBhvr>
                                        <p:cTn id="54" dur="500"/>
                                        <p:tgtEl>
                                          <p:spTgt spid="15"/>
                                        </p:tgtEl>
                                      </p:cBhvr>
                                    </p:animEffect>
                                  </p:childTnLst>
                                </p:cTn>
                              </p:par>
                            </p:childTnLst>
                          </p:cTn>
                        </p:par>
                        <p:par>
                          <p:cTn id="55" fill="hold">
                            <p:stCondLst>
                              <p:cond delay="1000"/>
                            </p:stCondLst>
                            <p:childTnLst>
                              <p:par>
                                <p:cTn id="56" presetID="10" presetClass="entr" presetSubtype="0" fill="hold" nodeType="afterEffect">
                                  <p:stCondLst>
                                    <p:cond delay="0"/>
                                  </p:stCondLst>
                                  <p:childTnLst>
                                    <p:set>
                                      <p:cBhvr>
                                        <p:cTn id="57" dur="1" fill="hold">
                                          <p:stCondLst>
                                            <p:cond delay="0"/>
                                          </p:stCondLst>
                                        </p:cTn>
                                        <p:tgtEl>
                                          <p:spTgt spid="22"/>
                                        </p:tgtEl>
                                        <p:attrNameLst>
                                          <p:attrName>style.visibility</p:attrName>
                                        </p:attrNameLst>
                                      </p:cBhvr>
                                      <p:to>
                                        <p:strVal val="visible"/>
                                      </p:to>
                                    </p:set>
                                    <p:animEffect transition="in" filter="fade">
                                      <p:cBhvr>
                                        <p:cTn id="58" dur="500"/>
                                        <p:tgtEl>
                                          <p:spTgt spid="22"/>
                                        </p:tgtEl>
                                      </p:cBhvr>
                                    </p:animEffect>
                                  </p:childTnLst>
                                </p:cTn>
                              </p:par>
                            </p:childTnLst>
                          </p:cTn>
                        </p:par>
                        <p:par>
                          <p:cTn id="59" fill="hold">
                            <p:stCondLst>
                              <p:cond delay="1500"/>
                            </p:stCondLst>
                            <p:childTnLst>
                              <p:par>
                                <p:cTn id="60" presetID="2" presetClass="entr" presetSubtype="1" fill="hold" nodeType="afterEffect">
                                  <p:stCondLst>
                                    <p:cond delay="0"/>
                                  </p:stCondLst>
                                  <p:childTnLst>
                                    <p:set>
                                      <p:cBhvr>
                                        <p:cTn id="61" dur="1" fill="hold">
                                          <p:stCondLst>
                                            <p:cond delay="0"/>
                                          </p:stCondLst>
                                        </p:cTn>
                                        <p:tgtEl>
                                          <p:spTgt spid="16"/>
                                        </p:tgtEl>
                                        <p:attrNameLst>
                                          <p:attrName>style.visibility</p:attrName>
                                        </p:attrNameLst>
                                      </p:cBhvr>
                                      <p:to>
                                        <p:strVal val="visible"/>
                                      </p:to>
                                    </p:set>
                                    <p:anim calcmode="lin" valueType="num">
                                      <p:cBhvr additive="base">
                                        <p:cTn id="62" dur="1000" fill="hold"/>
                                        <p:tgtEl>
                                          <p:spTgt spid="16"/>
                                        </p:tgtEl>
                                        <p:attrNameLst>
                                          <p:attrName>ppt_x</p:attrName>
                                        </p:attrNameLst>
                                      </p:cBhvr>
                                      <p:tavLst>
                                        <p:tav tm="0">
                                          <p:val>
                                            <p:strVal val="#ppt_x"/>
                                          </p:val>
                                        </p:tav>
                                        <p:tav tm="100000">
                                          <p:val>
                                            <p:strVal val="#ppt_x"/>
                                          </p:val>
                                        </p:tav>
                                      </p:tavLst>
                                    </p:anim>
                                    <p:anim calcmode="lin" valueType="num">
                                      <p:cBhvr additive="base">
                                        <p:cTn id="63" dur="1000" fill="hold"/>
                                        <p:tgtEl>
                                          <p:spTgt spid="1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20">
            <a:extLst>
              <a:ext uri="{FF2B5EF4-FFF2-40B4-BE49-F238E27FC236}">
                <a16:creationId xmlns:a16="http://schemas.microsoft.com/office/drawing/2014/main" id="{D1693232-2490-1442-82C7-D6441FE2204A}"/>
              </a:ext>
            </a:extLst>
          </p:cNvPr>
          <p:cNvSpPr>
            <a:spLocks noGrp="1"/>
          </p:cNvSpPr>
          <p:nvPr>
            <p:ph type="title"/>
          </p:nvPr>
        </p:nvSpPr>
        <p:spPr/>
        <p:txBody>
          <a:bodyPr>
            <a:normAutofit/>
          </a:bodyPr>
          <a:lstStyle/>
          <a:p>
            <a:r>
              <a:rPr lang="en-US" dirty="0"/>
              <a:t>Demo</a:t>
            </a:r>
          </a:p>
        </p:txBody>
      </p:sp>
    </p:spTree>
    <p:extLst>
      <p:ext uri="{BB962C8B-B14F-4D97-AF65-F5344CB8AC3E}">
        <p14:creationId xmlns:p14="http://schemas.microsoft.com/office/powerpoint/2010/main" val="36777296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2">
            <a:extLst>
              <a:ext uri="{FF2B5EF4-FFF2-40B4-BE49-F238E27FC236}">
                <a16:creationId xmlns:a16="http://schemas.microsoft.com/office/drawing/2014/main" id="{4F288CCD-67A4-A944-B58B-A418A07F540C}"/>
              </a:ext>
            </a:extLst>
          </p:cNvPr>
          <p:cNvSpPr txBox="1">
            <a:spLocks/>
          </p:cNvSpPr>
          <p:nvPr/>
        </p:nvSpPr>
        <p:spPr>
          <a:xfrm>
            <a:off x="291910" y="1667154"/>
            <a:ext cx="3770803" cy="352369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2000" dirty="0">
                <a:solidFill>
                  <a:schemeClr val="bg1"/>
                </a:solidFill>
                <a:latin typeface="Roboto" panose="02000000000000000000" pitchFamily="2" charset="0"/>
                <a:ea typeface="Roboto" panose="02000000000000000000" pitchFamily="2" charset="0"/>
              </a:rPr>
              <a:t>ProvenDB acts like MongoDB.</a:t>
            </a:r>
          </a:p>
          <a:p>
            <a:pPr marL="0" indent="0">
              <a:buNone/>
            </a:pPr>
            <a:r>
              <a:rPr lang="en-US" sz="2000" dirty="0">
                <a:solidFill>
                  <a:schemeClr val="bg1"/>
                </a:solidFill>
                <a:latin typeface="Roboto" panose="02000000000000000000" pitchFamily="2" charset="0"/>
                <a:ea typeface="Roboto" panose="02000000000000000000" pitchFamily="2" charset="0"/>
              </a:rPr>
              <a:t>All the usual commands are supported.</a:t>
            </a:r>
          </a:p>
          <a:p>
            <a:pPr marL="0" indent="0">
              <a:buNone/>
            </a:pPr>
            <a:r>
              <a:rPr lang="en-US" sz="2000" dirty="0">
                <a:solidFill>
                  <a:schemeClr val="bg1"/>
                </a:solidFill>
                <a:latin typeface="Roboto" panose="02000000000000000000" pitchFamily="2" charset="0"/>
                <a:ea typeface="Roboto" panose="02000000000000000000" pitchFamily="2" charset="0"/>
              </a:rPr>
              <a:t>ProvenDB is a versioned Database.</a:t>
            </a:r>
          </a:p>
          <a:p>
            <a:pPr marL="0" indent="0">
              <a:buNone/>
            </a:pPr>
            <a:r>
              <a:rPr lang="en-US" sz="2000" dirty="0">
                <a:solidFill>
                  <a:schemeClr val="bg1"/>
                </a:solidFill>
                <a:latin typeface="Roboto" panose="02000000000000000000" pitchFamily="2" charset="0"/>
                <a:ea typeface="Roboto" panose="02000000000000000000" pitchFamily="2" charset="0"/>
              </a:rPr>
              <a:t>Every insert/ update/ delete increases the version number</a:t>
            </a:r>
            <a:endParaRPr lang="en-US" sz="1200" dirty="0"/>
          </a:p>
        </p:txBody>
      </p:sp>
      <p:pic>
        <p:nvPicPr>
          <p:cNvPr id="9" name="Picture 8">
            <a:extLst>
              <a:ext uri="{FF2B5EF4-FFF2-40B4-BE49-F238E27FC236}">
                <a16:creationId xmlns:a16="http://schemas.microsoft.com/office/drawing/2014/main" id="{47E32D27-AFCB-4D46-9FC1-FE699AC03D3A}"/>
              </a:ext>
            </a:extLst>
          </p:cNvPr>
          <p:cNvPicPr>
            <a:picLocks noChangeAspect="1"/>
          </p:cNvPicPr>
          <p:nvPr/>
        </p:nvPicPr>
        <p:blipFill>
          <a:blip r:embed="rId2"/>
          <a:stretch>
            <a:fillRect/>
          </a:stretch>
        </p:blipFill>
        <p:spPr>
          <a:xfrm>
            <a:off x="4607859" y="0"/>
            <a:ext cx="7584141" cy="6858000"/>
          </a:xfrm>
          <a:prstGeom prst="rect">
            <a:avLst/>
          </a:prstGeom>
        </p:spPr>
      </p:pic>
      <p:pic>
        <p:nvPicPr>
          <p:cNvPr id="11" name="Picture 10">
            <a:extLst>
              <a:ext uri="{FF2B5EF4-FFF2-40B4-BE49-F238E27FC236}">
                <a16:creationId xmlns:a16="http://schemas.microsoft.com/office/drawing/2014/main" id="{F53109A0-A671-1148-B00A-5E39F7BE346C}"/>
              </a:ext>
            </a:extLst>
          </p:cNvPr>
          <p:cNvPicPr>
            <a:picLocks noChangeAspect="1"/>
          </p:cNvPicPr>
          <p:nvPr/>
        </p:nvPicPr>
        <p:blipFill>
          <a:blip r:embed="rId3"/>
          <a:stretch>
            <a:fillRect/>
          </a:stretch>
        </p:blipFill>
        <p:spPr>
          <a:xfrm>
            <a:off x="4607859" y="0"/>
            <a:ext cx="7584141" cy="6858000"/>
          </a:xfrm>
          <a:prstGeom prst="rect">
            <a:avLst/>
          </a:prstGeom>
        </p:spPr>
      </p:pic>
      <p:pic>
        <p:nvPicPr>
          <p:cNvPr id="13" name="Picture 12">
            <a:extLst>
              <a:ext uri="{FF2B5EF4-FFF2-40B4-BE49-F238E27FC236}">
                <a16:creationId xmlns:a16="http://schemas.microsoft.com/office/drawing/2014/main" id="{93F490A7-4669-E144-8AF0-685C444AFCF9}"/>
              </a:ext>
            </a:extLst>
          </p:cNvPr>
          <p:cNvPicPr>
            <a:picLocks noChangeAspect="1"/>
          </p:cNvPicPr>
          <p:nvPr/>
        </p:nvPicPr>
        <p:blipFill>
          <a:blip r:embed="rId4"/>
          <a:stretch>
            <a:fillRect/>
          </a:stretch>
        </p:blipFill>
        <p:spPr>
          <a:xfrm>
            <a:off x="4607859" y="0"/>
            <a:ext cx="7584141" cy="6858000"/>
          </a:xfrm>
          <a:prstGeom prst="rect">
            <a:avLst/>
          </a:prstGeom>
        </p:spPr>
      </p:pic>
      <p:pic>
        <p:nvPicPr>
          <p:cNvPr id="14" name="Picture 13">
            <a:extLst>
              <a:ext uri="{FF2B5EF4-FFF2-40B4-BE49-F238E27FC236}">
                <a16:creationId xmlns:a16="http://schemas.microsoft.com/office/drawing/2014/main" id="{9712E3D2-5F2A-974B-B873-DF45A9EDE7A9}"/>
              </a:ext>
            </a:extLst>
          </p:cNvPr>
          <p:cNvPicPr>
            <a:picLocks noChangeAspect="1"/>
          </p:cNvPicPr>
          <p:nvPr/>
        </p:nvPicPr>
        <p:blipFill>
          <a:blip r:embed="rId5"/>
          <a:stretch>
            <a:fillRect/>
          </a:stretch>
        </p:blipFill>
        <p:spPr>
          <a:xfrm>
            <a:off x="4607859" y="0"/>
            <a:ext cx="7584141" cy="6858000"/>
          </a:xfrm>
          <a:prstGeom prst="rect">
            <a:avLst/>
          </a:prstGeom>
        </p:spPr>
      </p:pic>
      <p:pic>
        <p:nvPicPr>
          <p:cNvPr id="15" name="Picture 14">
            <a:extLst>
              <a:ext uri="{FF2B5EF4-FFF2-40B4-BE49-F238E27FC236}">
                <a16:creationId xmlns:a16="http://schemas.microsoft.com/office/drawing/2014/main" id="{FC672E19-4D6C-3645-B4D8-C8A3AB572632}"/>
              </a:ext>
            </a:extLst>
          </p:cNvPr>
          <p:cNvPicPr>
            <a:picLocks noChangeAspect="1"/>
          </p:cNvPicPr>
          <p:nvPr/>
        </p:nvPicPr>
        <p:blipFill>
          <a:blip r:embed="rId6"/>
          <a:stretch>
            <a:fillRect/>
          </a:stretch>
        </p:blipFill>
        <p:spPr>
          <a:xfrm>
            <a:off x="4607859" y="0"/>
            <a:ext cx="7584141" cy="6858000"/>
          </a:xfrm>
          <a:prstGeom prst="rect">
            <a:avLst/>
          </a:prstGeom>
        </p:spPr>
      </p:pic>
      <p:sp>
        <p:nvSpPr>
          <p:cNvPr id="16" name="Rectangle 15">
            <a:extLst>
              <a:ext uri="{FF2B5EF4-FFF2-40B4-BE49-F238E27FC236}">
                <a16:creationId xmlns:a16="http://schemas.microsoft.com/office/drawing/2014/main" id="{08F059EA-A3C1-934B-A106-A427BE0F5102}"/>
              </a:ext>
            </a:extLst>
          </p:cNvPr>
          <p:cNvSpPr/>
          <p:nvPr/>
        </p:nvSpPr>
        <p:spPr>
          <a:xfrm>
            <a:off x="6551271" y="938514"/>
            <a:ext cx="729205" cy="30094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4C8EED67-88C7-5946-82D5-26200B4BEF17}"/>
              </a:ext>
            </a:extLst>
          </p:cNvPr>
          <p:cNvSpPr/>
          <p:nvPr/>
        </p:nvSpPr>
        <p:spPr>
          <a:xfrm>
            <a:off x="6460603" y="2779853"/>
            <a:ext cx="729205" cy="30094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29695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animEffect transition="in" filter="fade">
                                      <p:cBhvr>
                                        <p:cTn id="15" dur="500"/>
                                        <p:tgtEl>
                                          <p:spTgt spid="4">
                                            <p:txEl>
                                              <p:pRg st="1" end="1"/>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4">
                                            <p:txEl>
                                              <p:pRg st="2" end="2"/>
                                            </p:txEl>
                                          </p:spTgt>
                                        </p:tgtEl>
                                        <p:attrNameLst>
                                          <p:attrName>style.visibility</p:attrName>
                                        </p:attrNameLst>
                                      </p:cBhvr>
                                      <p:to>
                                        <p:strVal val="visible"/>
                                      </p:to>
                                    </p:set>
                                    <p:animEffect transition="in" filter="fade">
                                      <p:cBhvr>
                                        <p:cTn id="23" dur="500"/>
                                        <p:tgtEl>
                                          <p:spTgt spid="4">
                                            <p:txEl>
                                              <p:pRg st="2" end="2"/>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fade">
                                      <p:cBhvr>
                                        <p:cTn id="26" dur="500"/>
                                        <p:tgtEl>
                                          <p:spTgt spid="13"/>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fade">
                                      <p:cBhvr>
                                        <p:cTn id="31" dur="500"/>
                                        <p:tgtEl>
                                          <p:spTgt spid="14"/>
                                        </p:tgtEl>
                                      </p:cBhvr>
                                    </p:animEffect>
                                  </p:childTnLst>
                                </p:cTn>
                              </p:par>
                              <p:par>
                                <p:cTn id="32" presetID="10" presetClass="entr" presetSubtype="0" fill="hold" nodeType="withEffect">
                                  <p:stCondLst>
                                    <p:cond delay="0"/>
                                  </p:stCondLst>
                                  <p:childTnLst>
                                    <p:set>
                                      <p:cBhvr>
                                        <p:cTn id="33" dur="1" fill="hold">
                                          <p:stCondLst>
                                            <p:cond delay="0"/>
                                          </p:stCondLst>
                                        </p:cTn>
                                        <p:tgtEl>
                                          <p:spTgt spid="4">
                                            <p:txEl>
                                              <p:pRg st="3" end="3"/>
                                            </p:txEl>
                                          </p:spTgt>
                                        </p:tgtEl>
                                        <p:attrNameLst>
                                          <p:attrName>style.visibility</p:attrName>
                                        </p:attrNameLst>
                                      </p:cBhvr>
                                      <p:to>
                                        <p:strVal val="visible"/>
                                      </p:to>
                                    </p:set>
                                    <p:animEffect transition="in" filter="fade">
                                      <p:cBhvr>
                                        <p:cTn id="34" dur="500"/>
                                        <p:tgtEl>
                                          <p:spTgt spid="4">
                                            <p:txEl>
                                              <p:pRg st="3" end="3"/>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fade">
                                      <p:cBhvr>
                                        <p:cTn id="39" dur="500"/>
                                        <p:tgtEl>
                                          <p:spTgt spid="15"/>
                                        </p:tgtEl>
                                      </p:cBhvr>
                                    </p:animEffect>
                                  </p:childTnLst>
                                </p:cTn>
                              </p:par>
                            </p:childTnLst>
                          </p:cTn>
                        </p:par>
                        <p:par>
                          <p:cTn id="40" fill="hold">
                            <p:stCondLst>
                              <p:cond delay="500"/>
                            </p:stCondLst>
                            <p:childTnLst>
                              <p:par>
                                <p:cTn id="41" presetID="10" presetClass="entr" presetSubtype="0" fill="hold" grpId="0" nodeType="after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fade">
                                      <p:cBhvr>
                                        <p:cTn id="43" dur="500"/>
                                        <p:tgtEl>
                                          <p:spTgt spid="16"/>
                                        </p:tgtEl>
                                      </p:cBhvr>
                                    </p:animEffect>
                                  </p:childTnLst>
                                </p:cTn>
                              </p:par>
                            </p:childTnLst>
                          </p:cTn>
                        </p:par>
                        <p:par>
                          <p:cTn id="44" fill="hold">
                            <p:stCondLst>
                              <p:cond delay="1000"/>
                            </p:stCondLst>
                            <p:childTnLst>
                              <p:par>
                                <p:cTn id="45" presetID="10" presetClass="entr" presetSubtype="0" fill="hold" grpId="0" nodeType="after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fade">
                                      <p:cBhvr>
                                        <p:cTn id="4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2">
            <a:extLst>
              <a:ext uri="{FF2B5EF4-FFF2-40B4-BE49-F238E27FC236}">
                <a16:creationId xmlns:a16="http://schemas.microsoft.com/office/drawing/2014/main" id="{4F288CCD-67A4-A944-B58B-A418A07F540C}"/>
              </a:ext>
            </a:extLst>
          </p:cNvPr>
          <p:cNvSpPr txBox="1">
            <a:spLocks/>
          </p:cNvSpPr>
          <p:nvPr/>
        </p:nvSpPr>
        <p:spPr>
          <a:xfrm>
            <a:off x="291910" y="1667154"/>
            <a:ext cx="3770803" cy="352369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2000" dirty="0">
                <a:solidFill>
                  <a:schemeClr val="bg1"/>
                </a:solidFill>
                <a:latin typeface="Roboto" panose="02000000000000000000" pitchFamily="2" charset="0"/>
                <a:ea typeface="Roboto" panose="02000000000000000000" pitchFamily="2" charset="0"/>
              </a:rPr>
              <a:t>We can view and navigate to previous versions.</a:t>
            </a:r>
          </a:p>
          <a:p>
            <a:pPr marL="0" indent="0">
              <a:buNone/>
            </a:pPr>
            <a:r>
              <a:rPr lang="en-US" sz="2000" dirty="0">
                <a:solidFill>
                  <a:schemeClr val="bg1"/>
                </a:solidFill>
                <a:latin typeface="Roboto" panose="02000000000000000000" pitchFamily="2" charset="0"/>
                <a:ea typeface="Roboto" panose="02000000000000000000" pitchFamily="2" charset="0"/>
              </a:rPr>
              <a:t>Previous versions are read-only</a:t>
            </a:r>
          </a:p>
        </p:txBody>
      </p:sp>
      <p:pic>
        <p:nvPicPr>
          <p:cNvPr id="2" name="Picture 1">
            <a:extLst>
              <a:ext uri="{FF2B5EF4-FFF2-40B4-BE49-F238E27FC236}">
                <a16:creationId xmlns:a16="http://schemas.microsoft.com/office/drawing/2014/main" id="{FCA89146-FE9E-8843-BEC6-0C6B9F229536}"/>
              </a:ext>
            </a:extLst>
          </p:cNvPr>
          <p:cNvPicPr>
            <a:picLocks noChangeAspect="1"/>
          </p:cNvPicPr>
          <p:nvPr/>
        </p:nvPicPr>
        <p:blipFill>
          <a:blip r:embed="rId2"/>
          <a:stretch>
            <a:fillRect/>
          </a:stretch>
        </p:blipFill>
        <p:spPr>
          <a:xfrm>
            <a:off x="4607859" y="0"/>
            <a:ext cx="7584141" cy="6858000"/>
          </a:xfrm>
          <a:prstGeom prst="rect">
            <a:avLst/>
          </a:prstGeom>
        </p:spPr>
      </p:pic>
      <p:pic>
        <p:nvPicPr>
          <p:cNvPr id="7" name="Picture 6">
            <a:extLst>
              <a:ext uri="{FF2B5EF4-FFF2-40B4-BE49-F238E27FC236}">
                <a16:creationId xmlns:a16="http://schemas.microsoft.com/office/drawing/2014/main" id="{A397B2D2-E944-3146-B4B3-70F003F0A318}"/>
              </a:ext>
            </a:extLst>
          </p:cNvPr>
          <p:cNvPicPr>
            <a:picLocks noChangeAspect="1"/>
          </p:cNvPicPr>
          <p:nvPr/>
        </p:nvPicPr>
        <p:blipFill>
          <a:blip r:embed="rId3"/>
          <a:stretch>
            <a:fillRect/>
          </a:stretch>
        </p:blipFill>
        <p:spPr>
          <a:xfrm>
            <a:off x="4607859" y="0"/>
            <a:ext cx="7584141" cy="6858000"/>
          </a:xfrm>
          <a:prstGeom prst="rect">
            <a:avLst/>
          </a:prstGeom>
        </p:spPr>
      </p:pic>
      <p:pic>
        <p:nvPicPr>
          <p:cNvPr id="8" name="Picture 7">
            <a:extLst>
              <a:ext uri="{FF2B5EF4-FFF2-40B4-BE49-F238E27FC236}">
                <a16:creationId xmlns:a16="http://schemas.microsoft.com/office/drawing/2014/main" id="{CF8965C2-FA47-9347-932D-9CA5A4D4AB86}"/>
              </a:ext>
            </a:extLst>
          </p:cNvPr>
          <p:cNvPicPr>
            <a:picLocks noChangeAspect="1"/>
          </p:cNvPicPr>
          <p:nvPr/>
        </p:nvPicPr>
        <p:blipFill>
          <a:blip r:embed="rId4"/>
          <a:stretch>
            <a:fillRect/>
          </a:stretch>
        </p:blipFill>
        <p:spPr>
          <a:xfrm>
            <a:off x="4607859" y="0"/>
            <a:ext cx="7584141" cy="6858000"/>
          </a:xfrm>
          <a:prstGeom prst="rect">
            <a:avLst/>
          </a:prstGeom>
        </p:spPr>
      </p:pic>
      <p:pic>
        <p:nvPicPr>
          <p:cNvPr id="10" name="Picture 9">
            <a:extLst>
              <a:ext uri="{FF2B5EF4-FFF2-40B4-BE49-F238E27FC236}">
                <a16:creationId xmlns:a16="http://schemas.microsoft.com/office/drawing/2014/main" id="{13FCC04A-0315-A640-A15A-BA82CDFC1F46}"/>
              </a:ext>
            </a:extLst>
          </p:cNvPr>
          <p:cNvPicPr>
            <a:picLocks noChangeAspect="1"/>
          </p:cNvPicPr>
          <p:nvPr/>
        </p:nvPicPr>
        <p:blipFill>
          <a:blip r:embed="rId5"/>
          <a:stretch>
            <a:fillRect/>
          </a:stretch>
        </p:blipFill>
        <p:spPr>
          <a:xfrm>
            <a:off x="4607859" y="0"/>
            <a:ext cx="7584141" cy="6858000"/>
          </a:xfrm>
          <a:prstGeom prst="rect">
            <a:avLst/>
          </a:prstGeom>
        </p:spPr>
      </p:pic>
      <p:pic>
        <p:nvPicPr>
          <p:cNvPr id="12" name="Picture 11">
            <a:extLst>
              <a:ext uri="{FF2B5EF4-FFF2-40B4-BE49-F238E27FC236}">
                <a16:creationId xmlns:a16="http://schemas.microsoft.com/office/drawing/2014/main" id="{4CEDA901-2C2E-214D-A520-542158C5B19F}"/>
              </a:ext>
            </a:extLst>
          </p:cNvPr>
          <p:cNvPicPr>
            <a:picLocks noChangeAspect="1"/>
          </p:cNvPicPr>
          <p:nvPr/>
        </p:nvPicPr>
        <p:blipFill>
          <a:blip r:embed="rId6"/>
          <a:stretch>
            <a:fillRect/>
          </a:stretch>
        </p:blipFill>
        <p:spPr>
          <a:xfrm>
            <a:off x="4607859" y="0"/>
            <a:ext cx="7584141" cy="6858000"/>
          </a:xfrm>
          <a:prstGeom prst="rect">
            <a:avLst/>
          </a:prstGeom>
        </p:spPr>
      </p:pic>
    </p:spTree>
    <p:extLst>
      <p:ext uri="{BB962C8B-B14F-4D97-AF65-F5344CB8AC3E}">
        <p14:creationId xmlns:p14="http://schemas.microsoft.com/office/powerpoint/2010/main" val="2977052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4">
                                            <p:txEl>
                                              <p:pRg st="1" end="1"/>
                                            </p:txEl>
                                          </p:spTgt>
                                        </p:tgtEl>
                                        <p:attrNameLst>
                                          <p:attrName>style.visibility</p:attrName>
                                        </p:attrNameLst>
                                      </p:cBhvr>
                                      <p:to>
                                        <p:strVal val="visible"/>
                                      </p:to>
                                    </p:set>
                                    <p:animEffect transition="in" filter="fade">
                                      <p:cBhvr>
                                        <p:cTn id="31" dur="500"/>
                                        <p:tgtEl>
                                          <p:spTgt spid="4">
                                            <p:txEl>
                                              <p:pRg st="1" end="1"/>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fade">
                                      <p:cBhvr>
                                        <p:cTn id="3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2">
            <a:extLst>
              <a:ext uri="{FF2B5EF4-FFF2-40B4-BE49-F238E27FC236}">
                <a16:creationId xmlns:a16="http://schemas.microsoft.com/office/drawing/2014/main" id="{4F288CCD-67A4-A944-B58B-A418A07F540C}"/>
              </a:ext>
            </a:extLst>
          </p:cNvPr>
          <p:cNvSpPr txBox="1">
            <a:spLocks/>
          </p:cNvSpPr>
          <p:nvPr/>
        </p:nvSpPr>
        <p:spPr>
          <a:xfrm>
            <a:off x="291910" y="1667154"/>
            <a:ext cx="3770803" cy="352369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2000" dirty="0">
                <a:solidFill>
                  <a:schemeClr val="bg1"/>
                </a:solidFill>
                <a:latin typeface="Roboto" panose="02000000000000000000" pitchFamily="2" charset="0"/>
                <a:ea typeface="Roboto" panose="02000000000000000000" pitchFamily="2" charset="0"/>
              </a:rPr>
              <a:t>We can see the complete history of given documents </a:t>
            </a:r>
          </a:p>
        </p:txBody>
      </p:sp>
      <p:pic>
        <p:nvPicPr>
          <p:cNvPr id="3" name="Picture 2">
            <a:extLst>
              <a:ext uri="{FF2B5EF4-FFF2-40B4-BE49-F238E27FC236}">
                <a16:creationId xmlns:a16="http://schemas.microsoft.com/office/drawing/2014/main" id="{6D3EED4A-A54C-E142-8579-4EC2F8ACF16F}"/>
              </a:ext>
            </a:extLst>
          </p:cNvPr>
          <p:cNvPicPr>
            <a:picLocks noChangeAspect="1"/>
          </p:cNvPicPr>
          <p:nvPr/>
        </p:nvPicPr>
        <p:blipFill>
          <a:blip r:embed="rId2"/>
          <a:stretch>
            <a:fillRect/>
          </a:stretch>
        </p:blipFill>
        <p:spPr>
          <a:xfrm>
            <a:off x="4600118" y="0"/>
            <a:ext cx="7591882" cy="6858000"/>
          </a:xfrm>
          <a:prstGeom prst="rect">
            <a:avLst/>
          </a:prstGeom>
        </p:spPr>
      </p:pic>
      <p:pic>
        <p:nvPicPr>
          <p:cNvPr id="5" name="Picture 4">
            <a:extLst>
              <a:ext uri="{FF2B5EF4-FFF2-40B4-BE49-F238E27FC236}">
                <a16:creationId xmlns:a16="http://schemas.microsoft.com/office/drawing/2014/main" id="{81638728-5E3C-1C4E-BF9D-81B5A519BB0A}"/>
              </a:ext>
            </a:extLst>
          </p:cNvPr>
          <p:cNvPicPr>
            <a:picLocks noChangeAspect="1"/>
          </p:cNvPicPr>
          <p:nvPr/>
        </p:nvPicPr>
        <p:blipFill>
          <a:blip r:embed="rId3"/>
          <a:stretch>
            <a:fillRect/>
          </a:stretch>
        </p:blipFill>
        <p:spPr>
          <a:xfrm>
            <a:off x="4600118" y="0"/>
            <a:ext cx="7591882" cy="6858000"/>
          </a:xfrm>
          <a:prstGeom prst="rect">
            <a:avLst/>
          </a:prstGeom>
        </p:spPr>
      </p:pic>
    </p:spTree>
    <p:extLst>
      <p:ext uri="{BB962C8B-B14F-4D97-AF65-F5344CB8AC3E}">
        <p14:creationId xmlns:p14="http://schemas.microsoft.com/office/powerpoint/2010/main" val="1724883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2">
            <a:extLst>
              <a:ext uri="{FF2B5EF4-FFF2-40B4-BE49-F238E27FC236}">
                <a16:creationId xmlns:a16="http://schemas.microsoft.com/office/drawing/2014/main" id="{4F288CCD-67A4-A944-B58B-A418A07F540C}"/>
              </a:ext>
            </a:extLst>
          </p:cNvPr>
          <p:cNvSpPr txBox="1">
            <a:spLocks/>
          </p:cNvSpPr>
          <p:nvPr/>
        </p:nvSpPr>
        <p:spPr>
          <a:xfrm>
            <a:off x="291910" y="1667154"/>
            <a:ext cx="3770803" cy="352369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2000" dirty="0">
                <a:solidFill>
                  <a:schemeClr val="bg1"/>
                </a:solidFill>
                <a:latin typeface="Roboto" panose="02000000000000000000" pitchFamily="2" charset="0"/>
                <a:ea typeface="Roboto" panose="02000000000000000000" pitchFamily="2" charset="0"/>
              </a:rPr>
              <a:t>Submit Proof places a proof for an entire database version on the blockchain</a:t>
            </a:r>
          </a:p>
          <a:p>
            <a:pPr marL="0" indent="0">
              <a:buNone/>
            </a:pPr>
            <a:endParaRPr lang="en-US" sz="2000" dirty="0">
              <a:solidFill>
                <a:schemeClr val="bg1"/>
              </a:solidFill>
              <a:latin typeface="Roboto" panose="02000000000000000000" pitchFamily="2" charset="0"/>
              <a:ea typeface="Roboto" panose="02000000000000000000" pitchFamily="2" charset="0"/>
            </a:endParaRPr>
          </a:p>
          <a:p>
            <a:pPr marL="0" indent="0">
              <a:buNone/>
            </a:pPr>
            <a:r>
              <a:rPr lang="en-US" sz="2000" dirty="0">
                <a:solidFill>
                  <a:schemeClr val="bg1"/>
                </a:solidFill>
                <a:latin typeface="Roboto" panose="02000000000000000000" pitchFamily="2" charset="0"/>
                <a:ea typeface="Roboto" panose="02000000000000000000" pitchFamily="2" charset="0"/>
              </a:rPr>
              <a:t>We can also submit a proof for a specific collection</a:t>
            </a:r>
          </a:p>
          <a:p>
            <a:pPr marL="0" indent="0">
              <a:buNone/>
            </a:pPr>
            <a:endParaRPr lang="en-US" sz="2000" dirty="0">
              <a:solidFill>
                <a:schemeClr val="bg1"/>
              </a:solidFill>
              <a:latin typeface="Roboto" panose="02000000000000000000" pitchFamily="2" charset="0"/>
              <a:ea typeface="Roboto" panose="02000000000000000000" pitchFamily="2" charset="0"/>
            </a:endParaRPr>
          </a:p>
          <a:p>
            <a:pPr marL="0" indent="0">
              <a:buNone/>
            </a:pPr>
            <a:r>
              <a:rPr lang="en-US" sz="2000" dirty="0">
                <a:solidFill>
                  <a:schemeClr val="bg1"/>
                </a:solidFill>
                <a:latin typeface="Roboto" panose="02000000000000000000" pitchFamily="2" charset="0"/>
                <a:ea typeface="Roboto" panose="02000000000000000000" pitchFamily="2" charset="0"/>
              </a:rPr>
              <a:t>We can list and search for proofs and versions</a:t>
            </a:r>
          </a:p>
        </p:txBody>
      </p:sp>
      <p:pic>
        <p:nvPicPr>
          <p:cNvPr id="9" name="Picture 8">
            <a:extLst>
              <a:ext uri="{FF2B5EF4-FFF2-40B4-BE49-F238E27FC236}">
                <a16:creationId xmlns:a16="http://schemas.microsoft.com/office/drawing/2014/main" id="{602F01CE-87C8-5A4B-A3D1-6891673E9CBE}"/>
              </a:ext>
            </a:extLst>
          </p:cNvPr>
          <p:cNvPicPr>
            <a:picLocks noChangeAspect="1"/>
          </p:cNvPicPr>
          <p:nvPr/>
        </p:nvPicPr>
        <p:blipFill>
          <a:blip r:embed="rId2"/>
          <a:stretch>
            <a:fillRect/>
          </a:stretch>
        </p:blipFill>
        <p:spPr>
          <a:xfrm>
            <a:off x="4600118" y="-1"/>
            <a:ext cx="7591882" cy="6858000"/>
          </a:xfrm>
          <a:prstGeom prst="rect">
            <a:avLst/>
          </a:prstGeom>
        </p:spPr>
      </p:pic>
      <p:pic>
        <p:nvPicPr>
          <p:cNvPr id="13" name="Picture 12">
            <a:extLst>
              <a:ext uri="{FF2B5EF4-FFF2-40B4-BE49-F238E27FC236}">
                <a16:creationId xmlns:a16="http://schemas.microsoft.com/office/drawing/2014/main" id="{E3C41F09-677F-6A43-BE64-FF983D8F98C2}"/>
              </a:ext>
            </a:extLst>
          </p:cNvPr>
          <p:cNvPicPr>
            <a:picLocks noChangeAspect="1"/>
          </p:cNvPicPr>
          <p:nvPr/>
        </p:nvPicPr>
        <p:blipFill>
          <a:blip r:embed="rId3"/>
          <a:stretch>
            <a:fillRect/>
          </a:stretch>
        </p:blipFill>
        <p:spPr>
          <a:xfrm>
            <a:off x="4600118" y="-1"/>
            <a:ext cx="7591882" cy="6858000"/>
          </a:xfrm>
          <a:prstGeom prst="rect">
            <a:avLst/>
          </a:prstGeom>
        </p:spPr>
      </p:pic>
      <p:pic>
        <p:nvPicPr>
          <p:cNvPr id="14" name="Picture 13">
            <a:extLst>
              <a:ext uri="{FF2B5EF4-FFF2-40B4-BE49-F238E27FC236}">
                <a16:creationId xmlns:a16="http://schemas.microsoft.com/office/drawing/2014/main" id="{68274A3F-3A66-6344-ACF3-B8EC532804AC}"/>
              </a:ext>
            </a:extLst>
          </p:cNvPr>
          <p:cNvPicPr>
            <a:picLocks noChangeAspect="1"/>
          </p:cNvPicPr>
          <p:nvPr/>
        </p:nvPicPr>
        <p:blipFill>
          <a:blip r:embed="rId4"/>
          <a:stretch>
            <a:fillRect/>
          </a:stretch>
        </p:blipFill>
        <p:spPr>
          <a:xfrm>
            <a:off x="4600118" y="-1"/>
            <a:ext cx="7591882" cy="6858000"/>
          </a:xfrm>
          <a:prstGeom prst="rect">
            <a:avLst/>
          </a:prstGeom>
        </p:spPr>
      </p:pic>
      <p:pic>
        <p:nvPicPr>
          <p:cNvPr id="15" name="Picture 14">
            <a:extLst>
              <a:ext uri="{FF2B5EF4-FFF2-40B4-BE49-F238E27FC236}">
                <a16:creationId xmlns:a16="http://schemas.microsoft.com/office/drawing/2014/main" id="{E6FE5285-B5DC-AB48-A2D3-5AE5B0814633}"/>
              </a:ext>
            </a:extLst>
          </p:cNvPr>
          <p:cNvPicPr>
            <a:picLocks noChangeAspect="1"/>
          </p:cNvPicPr>
          <p:nvPr/>
        </p:nvPicPr>
        <p:blipFill>
          <a:blip r:embed="rId5"/>
          <a:stretch>
            <a:fillRect/>
          </a:stretch>
        </p:blipFill>
        <p:spPr>
          <a:xfrm>
            <a:off x="4600118" y="-1"/>
            <a:ext cx="7591882" cy="6858000"/>
          </a:xfrm>
          <a:prstGeom prst="rect">
            <a:avLst/>
          </a:prstGeom>
        </p:spPr>
      </p:pic>
    </p:spTree>
    <p:extLst>
      <p:ext uri="{BB962C8B-B14F-4D97-AF65-F5344CB8AC3E}">
        <p14:creationId xmlns:p14="http://schemas.microsoft.com/office/powerpoint/2010/main" val="1469202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par>
                          <p:cTn id="7" fill="hold">
                            <p:stCondLst>
                              <p:cond delay="0"/>
                            </p:stCondLst>
                            <p:childTnLst>
                              <p:par>
                                <p:cTn id="8" presetID="10" presetClass="entr" presetSubtype="0" fill="hold" nodeType="after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par>
                          <p:cTn id="15" fill="hold">
                            <p:stCondLst>
                              <p:cond delay="0"/>
                            </p:stCondLst>
                            <p:childTnLst>
                              <p:par>
                                <p:cTn id="16" presetID="10" presetClass="entr" presetSubtype="0" fill="hold" nodeType="after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par>
                          <p:cTn id="23" fill="hold">
                            <p:stCondLst>
                              <p:cond delay="0"/>
                            </p:stCondLst>
                            <p:childTnLst>
                              <p:par>
                                <p:cTn id="24" presetID="10" presetClass="entr" presetSubtype="0" fill="hold" nodeType="after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fade">
                                      <p:cBhvr>
                                        <p:cTn id="26" dur="500"/>
                                        <p:tgtEl>
                                          <p:spTgt spid="14"/>
                                        </p:tgtEl>
                                      </p:cBhvr>
                                    </p:animEffect>
                                  </p:childTnLst>
                                </p:cTn>
                              </p:par>
                            </p:childTnLst>
                          </p:cTn>
                        </p:par>
                        <p:par>
                          <p:cTn id="27" fill="hold">
                            <p:stCondLst>
                              <p:cond delay="500"/>
                            </p:stCondLst>
                            <p:childTnLst>
                              <p:par>
                                <p:cTn id="28" presetID="10" presetClass="entr" presetSubtype="0" fill="hold" nodeType="after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fade">
                                      <p:cBhvr>
                                        <p:cTn id="3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ECFB8FA-6830-0449-8DE7-C4B1824F76BC}"/>
              </a:ext>
            </a:extLst>
          </p:cNvPr>
          <p:cNvPicPr>
            <a:picLocks noChangeAspect="1"/>
          </p:cNvPicPr>
          <p:nvPr/>
        </p:nvPicPr>
        <p:blipFill rotWithShape="1">
          <a:blip r:embed="rId3"/>
          <a:srcRect t="4725" b="4810"/>
          <a:stretch/>
        </p:blipFill>
        <p:spPr>
          <a:xfrm>
            <a:off x="0" y="-1"/>
            <a:ext cx="12192000" cy="6893369"/>
          </a:xfrm>
          <a:prstGeom prst="rect">
            <a:avLst/>
          </a:prstGeom>
        </p:spPr>
      </p:pic>
      <p:sp>
        <p:nvSpPr>
          <p:cNvPr id="4" name="Rectangle 3">
            <a:extLst>
              <a:ext uri="{FF2B5EF4-FFF2-40B4-BE49-F238E27FC236}">
                <a16:creationId xmlns:a16="http://schemas.microsoft.com/office/drawing/2014/main" id="{811826BA-ACBF-C643-A9BF-A5E8A4DA099E}"/>
              </a:ext>
            </a:extLst>
          </p:cNvPr>
          <p:cNvSpPr/>
          <p:nvPr/>
        </p:nvSpPr>
        <p:spPr>
          <a:xfrm>
            <a:off x="2088776" y="4043082"/>
            <a:ext cx="910542" cy="397738"/>
          </a:xfrm>
          <a:prstGeom prst="rect">
            <a:avLst/>
          </a:prstGeom>
          <a:solidFill>
            <a:srgbClr val="226085"/>
          </a:solidFill>
          <a:ln>
            <a:solidFill>
              <a:srgbClr val="2260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89BA862A-D173-9545-8D12-965CDDECF7DA}"/>
              </a:ext>
            </a:extLst>
          </p:cNvPr>
          <p:cNvPicPr>
            <a:picLocks noChangeAspect="1"/>
          </p:cNvPicPr>
          <p:nvPr/>
        </p:nvPicPr>
        <p:blipFill>
          <a:blip r:embed="rId4"/>
          <a:stretch>
            <a:fillRect/>
          </a:stretch>
        </p:blipFill>
        <p:spPr>
          <a:xfrm>
            <a:off x="0" y="0"/>
            <a:ext cx="12192000" cy="6858000"/>
          </a:xfrm>
          <a:prstGeom prst="rect">
            <a:avLst/>
          </a:prstGeom>
        </p:spPr>
      </p:pic>
      <p:sp>
        <p:nvSpPr>
          <p:cNvPr id="5" name="Rectangle 4">
            <a:extLst>
              <a:ext uri="{FF2B5EF4-FFF2-40B4-BE49-F238E27FC236}">
                <a16:creationId xmlns:a16="http://schemas.microsoft.com/office/drawing/2014/main" id="{A710C746-A05C-554A-B271-D20DD539CDC5}"/>
              </a:ext>
            </a:extLst>
          </p:cNvPr>
          <p:cNvSpPr/>
          <p:nvPr/>
        </p:nvSpPr>
        <p:spPr>
          <a:xfrm>
            <a:off x="2088776" y="3719477"/>
            <a:ext cx="991308" cy="323605"/>
          </a:xfrm>
          <a:prstGeom prst="rect">
            <a:avLst/>
          </a:prstGeom>
          <a:solidFill>
            <a:srgbClr val="235E87"/>
          </a:solidFill>
          <a:ln>
            <a:solidFill>
              <a:srgbClr val="235E8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69642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2">
            <a:extLst>
              <a:ext uri="{FF2B5EF4-FFF2-40B4-BE49-F238E27FC236}">
                <a16:creationId xmlns:a16="http://schemas.microsoft.com/office/drawing/2014/main" id="{4F288CCD-67A4-A944-B58B-A418A07F540C}"/>
              </a:ext>
            </a:extLst>
          </p:cNvPr>
          <p:cNvSpPr txBox="1">
            <a:spLocks/>
          </p:cNvSpPr>
          <p:nvPr/>
        </p:nvSpPr>
        <p:spPr>
          <a:xfrm>
            <a:off x="291910" y="1667154"/>
            <a:ext cx="3770803" cy="352369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2000" dirty="0">
                <a:solidFill>
                  <a:schemeClr val="bg1"/>
                </a:solidFill>
                <a:latin typeface="Roboto" panose="02000000000000000000" pitchFamily="2" charset="0"/>
                <a:ea typeface="Roboto" panose="02000000000000000000" pitchFamily="2" charset="0"/>
              </a:rPr>
              <a:t>We can retrieve a proof for the entire database version</a:t>
            </a:r>
          </a:p>
          <a:p>
            <a:pPr marL="0" indent="0">
              <a:buNone/>
            </a:pPr>
            <a:r>
              <a:rPr lang="en-US" sz="2000" dirty="0">
                <a:solidFill>
                  <a:schemeClr val="bg1"/>
                </a:solidFill>
                <a:latin typeface="Roboto" panose="02000000000000000000" pitchFamily="2" charset="0"/>
                <a:ea typeface="Roboto" panose="02000000000000000000" pitchFamily="2" charset="0"/>
              </a:rPr>
              <a:t>Or for a specific document</a:t>
            </a:r>
          </a:p>
          <a:p>
            <a:pPr marL="0" indent="0">
              <a:buNone/>
            </a:pPr>
            <a:r>
              <a:rPr lang="en-US" sz="2000" dirty="0">
                <a:solidFill>
                  <a:schemeClr val="bg1"/>
                </a:solidFill>
                <a:latin typeface="Roboto" panose="02000000000000000000" pitchFamily="2" charset="0"/>
                <a:ea typeface="Roboto" panose="02000000000000000000" pitchFamily="2" charset="0"/>
              </a:rPr>
              <a:t>Proofs are in the </a:t>
            </a:r>
            <a:r>
              <a:rPr lang="en-US" sz="2000" dirty="0" err="1">
                <a:solidFill>
                  <a:schemeClr val="bg1"/>
                </a:solidFill>
                <a:latin typeface="Roboto" panose="02000000000000000000" pitchFamily="2" charset="0"/>
                <a:ea typeface="Roboto" panose="02000000000000000000" pitchFamily="2" charset="0"/>
              </a:rPr>
              <a:t>Chainpoint</a:t>
            </a:r>
            <a:r>
              <a:rPr lang="en-US" sz="2000" dirty="0">
                <a:solidFill>
                  <a:schemeClr val="bg1"/>
                </a:solidFill>
                <a:latin typeface="Roboto" panose="02000000000000000000" pitchFamily="2" charset="0"/>
                <a:ea typeface="Roboto" panose="02000000000000000000" pitchFamily="2" charset="0"/>
              </a:rPr>
              <a:t> open standard</a:t>
            </a:r>
          </a:p>
        </p:txBody>
      </p:sp>
      <p:pic>
        <p:nvPicPr>
          <p:cNvPr id="2" name="Picture 1">
            <a:extLst>
              <a:ext uri="{FF2B5EF4-FFF2-40B4-BE49-F238E27FC236}">
                <a16:creationId xmlns:a16="http://schemas.microsoft.com/office/drawing/2014/main" id="{3EEFB1B4-2091-7148-B045-F4539A007CCE}"/>
              </a:ext>
            </a:extLst>
          </p:cNvPr>
          <p:cNvPicPr>
            <a:picLocks noChangeAspect="1"/>
          </p:cNvPicPr>
          <p:nvPr/>
        </p:nvPicPr>
        <p:blipFill>
          <a:blip r:embed="rId2"/>
          <a:stretch>
            <a:fillRect/>
          </a:stretch>
        </p:blipFill>
        <p:spPr>
          <a:xfrm>
            <a:off x="4600118" y="0"/>
            <a:ext cx="7591882" cy="6858000"/>
          </a:xfrm>
          <a:prstGeom prst="rect">
            <a:avLst/>
          </a:prstGeom>
        </p:spPr>
      </p:pic>
      <p:pic>
        <p:nvPicPr>
          <p:cNvPr id="5" name="Picture 4">
            <a:extLst>
              <a:ext uri="{FF2B5EF4-FFF2-40B4-BE49-F238E27FC236}">
                <a16:creationId xmlns:a16="http://schemas.microsoft.com/office/drawing/2014/main" id="{00CA7D9D-5984-A345-812D-DC66A7E0FB63}"/>
              </a:ext>
            </a:extLst>
          </p:cNvPr>
          <p:cNvPicPr>
            <a:picLocks noChangeAspect="1"/>
          </p:cNvPicPr>
          <p:nvPr/>
        </p:nvPicPr>
        <p:blipFill>
          <a:blip r:embed="rId3"/>
          <a:stretch>
            <a:fillRect/>
          </a:stretch>
        </p:blipFill>
        <p:spPr>
          <a:xfrm>
            <a:off x="4600118" y="-1"/>
            <a:ext cx="7591882" cy="6858000"/>
          </a:xfrm>
          <a:prstGeom prst="rect">
            <a:avLst/>
          </a:prstGeom>
        </p:spPr>
      </p:pic>
      <p:pic>
        <p:nvPicPr>
          <p:cNvPr id="6" name="Picture 5">
            <a:extLst>
              <a:ext uri="{FF2B5EF4-FFF2-40B4-BE49-F238E27FC236}">
                <a16:creationId xmlns:a16="http://schemas.microsoft.com/office/drawing/2014/main" id="{8ACBE4FB-936A-514D-BFDE-CCB751FEF89A}"/>
              </a:ext>
            </a:extLst>
          </p:cNvPr>
          <p:cNvPicPr>
            <a:picLocks noChangeAspect="1"/>
          </p:cNvPicPr>
          <p:nvPr/>
        </p:nvPicPr>
        <p:blipFill>
          <a:blip r:embed="rId4"/>
          <a:stretch>
            <a:fillRect/>
          </a:stretch>
        </p:blipFill>
        <p:spPr>
          <a:xfrm>
            <a:off x="4600118" y="-2"/>
            <a:ext cx="7591882" cy="6858000"/>
          </a:xfrm>
          <a:prstGeom prst="rect">
            <a:avLst/>
          </a:prstGeom>
        </p:spPr>
      </p:pic>
      <p:pic>
        <p:nvPicPr>
          <p:cNvPr id="8" name="Picture 7">
            <a:extLst>
              <a:ext uri="{FF2B5EF4-FFF2-40B4-BE49-F238E27FC236}">
                <a16:creationId xmlns:a16="http://schemas.microsoft.com/office/drawing/2014/main" id="{0780AFDF-2761-E342-8462-0018F59C2B77}"/>
              </a:ext>
            </a:extLst>
          </p:cNvPr>
          <p:cNvPicPr>
            <a:picLocks noChangeAspect="1"/>
          </p:cNvPicPr>
          <p:nvPr/>
        </p:nvPicPr>
        <p:blipFill>
          <a:blip r:embed="rId5"/>
          <a:stretch>
            <a:fillRect/>
          </a:stretch>
        </p:blipFill>
        <p:spPr>
          <a:xfrm>
            <a:off x="4600118" y="0"/>
            <a:ext cx="7591882" cy="6858000"/>
          </a:xfrm>
          <a:prstGeom prst="rect">
            <a:avLst/>
          </a:prstGeom>
        </p:spPr>
      </p:pic>
    </p:spTree>
    <p:extLst>
      <p:ext uri="{BB962C8B-B14F-4D97-AF65-F5344CB8AC3E}">
        <p14:creationId xmlns:p14="http://schemas.microsoft.com/office/powerpoint/2010/main" val="2119344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4">
                                            <p:txEl>
                                              <p:pRg st="1" end="1"/>
                                            </p:txEl>
                                          </p:spTgt>
                                        </p:tgtEl>
                                        <p:attrNameLst>
                                          <p:attrName>style.visibility</p:attrName>
                                        </p:attrNameLst>
                                      </p:cBhvr>
                                      <p:to>
                                        <p:strVal val="visible"/>
                                      </p:to>
                                    </p:set>
                                  </p:childTnLst>
                                </p:cTn>
                              </p:par>
                            </p:childTnLst>
                          </p:cTn>
                        </p:par>
                        <p:par>
                          <p:cTn id="16" fill="hold">
                            <p:stCondLst>
                              <p:cond delay="0"/>
                            </p:stCondLst>
                            <p:childTnLst>
                              <p:par>
                                <p:cTn id="17" presetID="10" presetClass="entr" presetSubtype="0" fill="hold"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4">
                                            <p:txEl>
                                              <p:pRg st="2" end="2"/>
                                            </p:txEl>
                                          </p:spTgt>
                                        </p:tgtEl>
                                        <p:attrNameLst>
                                          <p:attrName>style.visibility</p:attrName>
                                        </p:attrNameLst>
                                      </p:cBhvr>
                                      <p:to>
                                        <p:strVal val="visible"/>
                                      </p:to>
                                    </p:set>
                                  </p:childTnLst>
                                </p:cTn>
                              </p:par>
                            </p:childTnLst>
                          </p:cTn>
                        </p:par>
                        <p:par>
                          <p:cTn id="24" fill="hold">
                            <p:stCondLst>
                              <p:cond delay="0"/>
                            </p:stCondLst>
                            <p:childTnLst>
                              <p:par>
                                <p:cTn id="25" presetID="10" presetClass="entr" presetSubtype="0" fill="hold" nodeType="after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2">
            <a:extLst>
              <a:ext uri="{FF2B5EF4-FFF2-40B4-BE49-F238E27FC236}">
                <a16:creationId xmlns:a16="http://schemas.microsoft.com/office/drawing/2014/main" id="{4F288CCD-67A4-A944-B58B-A418A07F540C}"/>
              </a:ext>
            </a:extLst>
          </p:cNvPr>
          <p:cNvSpPr txBox="1">
            <a:spLocks/>
          </p:cNvSpPr>
          <p:nvPr/>
        </p:nvSpPr>
        <p:spPr>
          <a:xfrm>
            <a:off x="291910" y="1667154"/>
            <a:ext cx="3770803" cy="352369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2000" dirty="0">
                <a:solidFill>
                  <a:schemeClr val="bg1"/>
                </a:solidFill>
                <a:latin typeface="Roboto" panose="02000000000000000000" pitchFamily="2" charset="0"/>
                <a:ea typeface="Roboto" panose="02000000000000000000" pitchFamily="2" charset="0"/>
              </a:rPr>
              <a:t>Proofs can be scheduled to run automatically</a:t>
            </a:r>
          </a:p>
        </p:txBody>
      </p:sp>
      <p:pic>
        <p:nvPicPr>
          <p:cNvPr id="2" name="Picture 1">
            <a:extLst>
              <a:ext uri="{FF2B5EF4-FFF2-40B4-BE49-F238E27FC236}">
                <a16:creationId xmlns:a16="http://schemas.microsoft.com/office/drawing/2014/main" id="{AAA212C4-A3E1-EA4F-BB5E-CD9DED019BDC}"/>
              </a:ext>
            </a:extLst>
          </p:cNvPr>
          <p:cNvPicPr>
            <a:picLocks noChangeAspect="1"/>
          </p:cNvPicPr>
          <p:nvPr/>
        </p:nvPicPr>
        <p:blipFill>
          <a:blip r:embed="rId3"/>
          <a:stretch>
            <a:fillRect/>
          </a:stretch>
        </p:blipFill>
        <p:spPr>
          <a:xfrm>
            <a:off x="4425863" y="-1"/>
            <a:ext cx="7766137" cy="6858000"/>
          </a:xfrm>
          <a:prstGeom prst="rect">
            <a:avLst/>
          </a:prstGeom>
        </p:spPr>
      </p:pic>
      <p:pic>
        <p:nvPicPr>
          <p:cNvPr id="5" name="Picture 4">
            <a:extLst>
              <a:ext uri="{FF2B5EF4-FFF2-40B4-BE49-F238E27FC236}">
                <a16:creationId xmlns:a16="http://schemas.microsoft.com/office/drawing/2014/main" id="{9721F2CE-00A6-5E46-96E3-BE3E09DAA533}"/>
              </a:ext>
            </a:extLst>
          </p:cNvPr>
          <p:cNvPicPr>
            <a:picLocks noChangeAspect="1"/>
          </p:cNvPicPr>
          <p:nvPr/>
        </p:nvPicPr>
        <p:blipFill>
          <a:blip r:embed="rId4"/>
          <a:stretch>
            <a:fillRect/>
          </a:stretch>
        </p:blipFill>
        <p:spPr>
          <a:xfrm>
            <a:off x="4425862" y="-1"/>
            <a:ext cx="7766137" cy="6858000"/>
          </a:xfrm>
          <a:prstGeom prst="rect">
            <a:avLst/>
          </a:prstGeom>
        </p:spPr>
      </p:pic>
    </p:spTree>
    <p:extLst>
      <p:ext uri="{BB962C8B-B14F-4D97-AF65-F5344CB8AC3E}">
        <p14:creationId xmlns:p14="http://schemas.microsoft.com/office/powerpoint/2010/main" val="2756321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0" name="Group 139"/>
          <p:cNvGrpSpPr/>
          <p:nvPr/>
        </p:nvGrpSpPr>
        <p:grpSpPr>
          <a:xfrm>
            <a:off x="8202819" y="3069982"/>
            <a:ext cx="3396580" cy="1398180"/>
            <a:chOff x="8202819" y="3069982"/>
            <a:chExt cx="3396580" cy="1398180"/>
          </a:xfrm>
        </p:grpSpPr>
        <p:sp>
          <p:nvSpPr>
            <p:cNvPr id="141" name="Text Placeholder 5"/>
            <p:cNvSpPr txBox="1">
              <a:spLocks/>
            </p:cNvSpPr>
            <p:nvPr/>
          </p:nvSpPr>
          <p:spPr>
            <a:xfrm>
              <a:off x="9019322" y="3657253"/>
              <a:ext cx="2580077" cy="81090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SzPct val="100000"/>
                <a:buNone/>
              </a:pPr>
              <a:r>
                <a:rPr lang="en-US" sz="1200" dirty="0">
                  <a:solidFill>
                    <a:schemeClr val="bg1"/>
                  </a:solidFill>
                  <a:latin typeface="Roboto" charset="0"/>
                  <a:ea typeface="Roboto" charset="0"/>
                  <a:cs typeface="Roboto" charset="0"/>
                </a:rPr>
                <a:t>Intermediate data between two proofs can be deleted, saving storage without compromising blockchain proofs.</a:t>
              </a:r>
            </a:p>
          </p:txBody>
        </p:sp>
        <p:sp>
          <p:nvSpPr>
            <p:cNvPr id="142" name="Text Placeholder 6"/>
            <p:cNvSpPr txBox="1">
              <a:spLocks/>
            </p:cNvSpPr>
            <p:nvPr/>
          </p:nvSpPr>
          <p:spPr>
            <a:xfrm>
              <a:off x="9019322" y="3069982"/>
              <a:ext cx="2580077" cy="563052"/>
            </a:xfrm>
            <a:prstGeom prst="rect">
              <a:avLst/>
            </a:prstGeom>
          </p:spPr>
          <p:txBody>
            <a:bodyPr vert="horz" lIns="91440" tIns="45720" rIns="91440" bIns="45720" rtlCol="0" anchor="ctr">
              <a:no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buSzPct val="100000"/>
              </a:pPr>
              <a:r>
                <a:rPr lang="en-US" b="1" dirty="0">
                  <a:solidFill>
                    <a:schemeClr val="bg1"/>
                  </a:solidFill>
                  <a:latin typeface="Roboto" charset="0"/>
                  <a:ea typeface="Roboto" charset="0"/>
                  <a:cs typeface="Roboto" charset="0"/>
                </a:rPr>
                <a:t>Compaction</a:t>
              </a:r>
            </a:p>
          </p:txBody>
        </p:sp>
        <p:sp>
          <p:nvSpPr>
            <p:cNvPr id="143" name="Овал 14">
              <a:extLst>
                <a:ext uri="{FF2B5EF4-FFF2-40B4-BE49-F238E27FC236}">
                  <a16:creationId xmlns:a16="http://schemas.microsoft.com/office/drawing/2014/main" id="{37509FED-DD0F-F949-8A91-F284836E844B}"/>
                </a:ext>
              </a:extLst>
            </p:cNvPr>
            <p:cNvSpPr/>
            <p:nvPr/>
          </p:nvSpPr>
          <p:spPr>
            <a:xfrm>
              <a:off x="8202819" y="3073456"/>
              <a:ext cx="716627" cy="7100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400"/>
            </a:p>
          </p:txBody>
        </p:sp>
        <p:pic>
          <p:nvPicPr>
            <p:cNvPr id="144" name="Picture 14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335393" y="3264975"/>
              <a:ext cx="451478" cy="327005"/>
            </a:xfrm>
            <a:prstGeom prst="rect">
              <a:avLst/>
            </a:prstGeom>
          </p:spPr>
        </p:pic>
      </p:grpSp>
      <p:grpSp>
        <p:nvGrpSpPr>
          <p:cNvPr id="145" name="Group 144"/>
          <p:cNvGrpSpPr/>
          <p:nvPr/>
        </p:nvGrpSpPr>
        <p:grpSpPr>
          <a:xfrm>
            <a:off x="4612076" y="1599569"/>
            <a:ext cx="3406572" cy="1398180"/>
            <a:chOff x="4612076" y="1599569"/>
            <a:chExt cx="3406572" cy="1398180"/>
          </a:xfrm>
        </p:grpSpPr>
        <p:sp>
          <p:nvSpPr>
            <p:cNvPr id="146" name="Text Placeholder 5"/>
            <p:cNvSpPr txBox="1">
              <a:spLocks/>
            </p:cNvSpPr>
            <p:nvPr/>
          </p:nvSpPr>
          <p:spPr>
            <a:xfrm>
              <a:off x="5438571" y="2186840"/>
              <a:ext cx="2580077" cy="81090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SzPct val="100000"/>
                <a:buNone/>
              </a:pPr>
              <a:r>
                <a:rPr lang="en-US" sz="1200" dirty="0">
                  <a:solidFill>
                    <a:schemeClr val="bg1"/>
                  </a:solidFill>
                  <a:latin typeface="Roboto" charset="0"/>
                  <a:ea typeface="Roboto" charset="0"/>
                  <a:cs typeface="Roboto" charset="0"/>
                </a:rPr>
                <a:t>Bulk loader allows mass data to be loaded into a single version.</a:t>
              </a:r>
            </a:p>
          </p:txBody>
        </p:sp>
        <p:sp>
          <p:nvSpPr>
            <p:cNvPr id="147" name="Text Placeholder 6"/>
            <p:cNvSpPr txBox="1">
              <a:spLocks/>
            </p:cNvSpPr>
            <p:nvPr/>
          </p:nvSpPr>
          <p:spPr>
            <a:xfrm>
              <a:off x="5438571" y="1599569"/>
              <a:ext cx="2580077" cy="563052"/>
            </a:xfrm>
            <a:prstGeom prst="rect">
              <a:avLst/>
            </a:prstGeom>
          </p:spPr>
          <p:txBody>
            <a:bodyPr vert="horz" lIns="91440" tIns="45720" rIns="91440" bIns="45720" rtlCol="0" anchor="ctr">
              <a:no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buSzPct val="100000"/>
              </a:pPr>
              <a:r>
                <a:rPr lang="en-US" b="1" dirty="0">
                  <a:solidFill>
                    <a:schemeClr val="bg1"/>
                  </a:solidFill>
                  <a:latin typeface="Roboto" charset="0"/>
                  <a:ea typeface="Roboto" charset="0"/>
                  <a:cs typeface="Roboto" charset="0"/>
                </a:rPr>
                <a:t>Fast Bulk Load</a:t>
              </a:r>
            </a:p>
          </p:txBody>
        </p:sp>
        <p:sp>
          <p:nvSpPr>
            <p:cNvPr id="148" name="Овал 14">
              <a:extLst>
                <a:ext uri="{FF2B5EF4-FFF2-40B4-BE49-F238E27FC236}">
                  <a16:creationId xmlns:a16="http://schemas.microsoft.com/office/drawing/2014/main" id="{37509FED-DD0F-F949-8A91-F284836E844B}"/>
                </a:ext>
              </a:extLst>
            </p:cNvPr>
            <p:cNvSpPr/>
            <p:nvPr/>
          </p:nvSpPr>
          <p:spPr>
            <a:xfrm>
              <a:off x="4612076" y="1603043"/>
              <a:ext cx="716627" cy="7100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400"/>
            </a:p>
          </p:txBody>
        </p:sp>
        <p:pic>
          <p:nvPicPr>
            <p:cNvPr id="149" name="Picture 148"/>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709884" y="1732213"/>
              <a:ext cx="521009" cy="459713"/>
            </a:xfrm>
            <a:prstGeom prst="rect">
              <a:avLst/>
            </a:prstGeom>
          </p:spPr>
        </p:pic>
      </p:grpSp>
      <p:grpSp>
        <p:nvGrpSpPr>
          <p:cNvPr id="150" name="Group 149"/>
          <p:cNvGrpSpPr/>
          <p:nvPr/>
        </p:nvGrpSpPr>
        <p:grpSpPr>
          <a:xfrm>
            <a:off x="4665192" y="3069982"/>
            <a:ext cx="3353456" cy="1398180"/>
            <a:chOff x="4665192" y="3069982"/>
            <a:chExt cx="3353456" cy="1398180"/>
          </a:xfrm>
        </p:grpSpPr>
        <p:sp>
          <p:nvSpPr>
            <p:cNvPr id="151" name="Text Placeholder 5"/>
            <p:cNvSpPr txBox="1">
              <a:spLocks/>
            </p:cNvSpPr>
            <p:nvPr/>
          </p:nvSpPr>
          <p:spPr>
            <a:xfrm>
              <a:off x="5438571" y="3657253"/>
              <a:ext cx="2580077" cy="81090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SzPct val="100000"/>
                <a:buNone/>
              </a:pPr>
              <a:r>
                <a:rPr lang="en-US" sz="1200" dirty="0">
                  <a:solidFill>
                    <a:schemeClr val="bg1"/>
                  </a:solidFill>
                  <a:latin typeface="Roboto" charset="0"/>
                  <a:ea typeface="Roboto" charset="0"/>
                  <a:cs typeface="Roboto" charset="0"/>
                </a:rPr>
                <a:t>The entire state of the database can be established with a single Blockchain proof.</a:t>
              </a:r>
            </a:p>
          </p:txBody>
        </p:sp>
        <p:sp>
          <p:nvSpPr>
            <p:cNvPr id="152" name="Text Placeholder 6"/>
            <p:cNvSpPr txBox="1">
              <a:spLocks/>
            </p:cNvSpPr>
            <p:nvPr/>
          </p:nvSpPr>
          <p:spPr>
            <a:xfrm>
              <a:off x="5438571" y="3069982"/>
              <a:ext cx="2580077" cy="563052"/>
            </a:xfrm>
            <a:prstGeom prst="rect">
              <a:avLst/>
            </a:prstGeom>
          </p:spPr>
          <p:txBody>
            <a:bodyPr vert="horz" lIns="91440" tIns="45720" rIns="91440" bIns="45720" rtlCol="0" anchor="ctr">
              <a:no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buSzPct val="100000"/>
              </a:pPr>
              <a:r>
                <a:rPr lang="en-US" b="1" dirty="0">
                  <a:solidFill>
                    <a:schemeClr val="bg1"/>
                  </a:solidFill>
                  <a:latin typeface="Roboto" charset="0"/>
                  <a:ea typeface="Roboto" charset="0"/>
                  <a:cs typeface="Roboto" charset="0"/>
                </a:rPr>
                <a:t>Full Database Proofs</a:t>
              </a:r>
            </a:p>
          </p:txBody>
        </p:sp>
        <p:sp>
          <p:nvSpPr>
            <p:cNvPr id="153" name="Овал 14">
              <a:extLst>
                <a:ext uri="{FF2B5EF4-FFF2-40B4-BE49-F238E27FC236}">
                  <a16:creationId xmlns:a16="http://schemas.microsoft.com/office/drawing/2014/main" id="{37509FED-DD0F-F949-8A91-F284836E844B}"/>
                </a:ext>
              </a:extLst>
            </p:cNvPr>
            <p:cNvSpPr/>
            <p:nvPr/>
          </p:nvSpPr>
          <p:spPr>
            <a:xfrm>
              <a:off x="4665192" y="3069982"/>
              <a:ext cx="632208" cy="62640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400"/>
            </a:p>
          </p:txBody>
        </p:sp>
        <p:pic>
          <p:nvPicPr>
            <p:cNvPr id="154" name="Picture 153"/>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793041" y="3145962"/>
              <a:ext cx="354693" cy="458048"/>
            </a:xfrm>
            <a:prstGeom prst="rect">
              <a:avLst/>
            </a:prstGeom>
          </p:spPr>
        </p:pic>
      </p:grpSp>
      <p:grpSp>
        <p:nvGrpSpPr>
          <p:cNvPr id="155" name="Group 154"/>
          <p:cNvGrpSpPr/>
          <p:nvPr/>
        </p:nvGrpSpPr>
        <p:grpSpPr>
          <a:xfrm>
            <a:off x="8202819" y="1599569"/>
            <a:ext cx="3396580" cy="1398180"/>
            <a:chOff x="8202819" y="1599569"/>
            <a:chExt cx="3396580" cy="1398180"/>
          </a:xfrm>
        </p:grpSpPr>
        <p:sp>
          <p:nvSpPr>
            <p:cNvPr id="156" name="Text Placeholder 5"/>
            <p:cNvSpPr txBox="1">
              <a:spLocks/>
            </p:cNvSpPr>
            <p:nvPr/>
          </p:nvSpPr>
          <p:spPr>
            <a:xfrm>
              <a:off x="9019322" y="2186840"/>
              <a:ext cx="2580077" cy="81090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SzPct val="100000"/>
                <a:buNone/>
              </a:pPr>
              <a:r>
                <a:rPr lang="en-US" sz="1200" dirty="0">
                  <a:solidFill>
                    <a:schemeClr val="bg1"/>
                  </a:solidFill>
                  <a:latin typeface="Roboto" charset="0"/>
                  <a:ea typeface="Roboto" charset="0"/>
                  <a:cs typeface="Roboto" charset="0"/>
                </a:rPr>
                <a:t>Data can be exported to a provable archive completely independent of the ProvenDB system.</a:t>
              </a:r>
            </a:p>
          </p:txBody>
        </p:sp>
        <p:sp>
          <p:nvSpPr>
            <p:cNvPr id="157" name="Text Placeholder 6"/>
            <p:cNvSpPr txBox="1">
              <a:spLocks/>
            </p:cNvSpPr>
            <p:nvPr/>
          </p:nvSpPr>
          <p:spPr>
            <a:xfrm>
              <a:off x="9019322" y="1599569"/>
              <a:ext cx="2580077" cy="563052"/>
            </a:xfrm>
            <a:prstGeom prst="rect">
              <a:avLst/>
            </a:prstGeom>
          </p:spPr>
          <p:txBody>
            <a:bodyPr vert="horz" lIns="91440" tIns="45720" rIns="91440" bIns="45720" rtlCol="0" anchor="ctr">
              <a:no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buSzPct val="100000"/>
              </a:pPr>
              <a:r>
                <a:rPr lang="en-US" b="1" dirty="0">
                  <a:solidFill>
                    <a:schemeClr val="bg1"/>
                  </a:solidFill>
                  <a:latin typeface="Roboto" charset="0"/>
                  <a:ea typeface="Roboto" charset="0"/>
                  <a:cs typeface="Roboto" charset="0"/>
                </a:rPr>
                <a:t>Export</a:t>
              </a:r>
            </a:p>
          </p:txBody>
        </p:sp>
        <p:sp>
          <p:nvSpPr>
            <p:cNvPr id="158" name="Овал 14">
              <a:extLst>
                <a:ext uri="{FF2B5EF4-FFF2-40B4-BE49-F238E27FC236}">
                  <a16:creationId xmlns:a16="http://schemas.microsoft.com/office/drawing/2014/main" id="{37509FED-DD0F-F949-8A91-F284836E844B}"/>
                </a:ext>
              </a:extLst>
            </p:cNvPr>
            <p:cNvSpPr/>
            <p:nvPr/>
          </p:nvSpPr>
          <p:spPr>
            <a:xfrm>
              <a:off x="8202819" y="1603043"/>
              <a:ext cx="716627" cy="7100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400"/>
            </a:p>
          </p:txBody>
        </p:sp>
        <p:pic>
          <p:nvPicPr>
            <p:cNvPr id="159" name="Picture 158"/>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8350210" y="1710623"/>
              <a:ext cx="421844" cy="467384"/>
            </a:xfrm>
            <a:prstGeom prst="rect">
              <a:avLst/>
            </a:prstGeom>
          </p:spPr>
        </p:pic>
      </p:grpSp>
      <p:grpSp>
        <p:nvGrpSpPr>
          <p:cNvPr id="160" name="Group 159"/>
          <p:cNvGrpSpPr/>
          <p:nvPr/>
        </p:nvGrpSpPr>
        <p:grpSpPr>
          <a:xfrm>
            <a:off x="773970" y="4609563"/>
            <a:ext cx="3396518" cy="1398180"/>
            <a:chOff x="773970" y="4609563"/>
            <a:chExt cx="3396518" cy="1398180"/>
          </a:xfrm>
        </p:grpSpPr>
        <p:sp>
          <p:nvSpPr>
            <p:cNvPr id="161" name="Text Placeholder 5"/>
            <p:cNvSpPr txBox="1">
              <a:spLocks/>
            </p:cNvSpPr>
            <p:nvPr/>
          </p:nvSpPr>
          <p:spPr>
            <a:xfrm>
              <a:off x="1590411" y="5196834"/>
              <a:ext cx="2580077" cy="81090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SzPct val="100000"/>
                <a:buNone/>
              </a:pPr>
              <a:r>
                <a:rPr lang="en-US" sz="1200" dirty="0">
                  <a:solidFill>
                    <a:schemeClr val="bg1"/>
                  </a:solidFill>
                  <a:latin typeface="Roboto" charset="0"/>
                  <a:ea typeface="Roboto" charset="0"/>
                  <a:cs typeface="Roboto" charset="0"/>
                </a:rPr>
                <a:t>Data can be redacted without destroying database proofs. GDPR compliant.</a:t>
              </a:r>
            </a:p>
          </p:txBody>
        </p:sp>
        <p:sp>
          <p:nvSpPr>
            <p:cNvPr id="162" name="Text Placeholder 6"/>
            <p:cNvSpPr txBox="1">
              <a:spLocks/>
            </p:cNvSpPr>
            <p:nvPr/>
          </p:nvSpPr>
          <p:spPr>
            <a:xfrm>
              <a:off x="1590411" y="4609563"/>
              <a:ext cx="2580077" cy="563052"/>
            </a:xfrm>
            <a:prstGeom prst="rect">
              <a:avLst/>
            </a:prstGeom>
          </p:spPr>
          <p:txBody>
            <a:bodyPr vert="horz" lIns="91440" tIns="45720" rIns="91440" bIns="45720" rtlCol="0" anchor="ctr">
              <a:no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buSzPct val="100000"/>
              </a:pPr>
              <a:r>
                <a:rPr lang="en-US" b="1" dirty="0">
                  <a:solidFill>
                    <a:schemeClr val="bg1"/>
                  </a:solidFill>
                  <a:latin typeface="Roboto" charset="0"/>
                  <a:ea typeface="Roboto" charset="0"/>
                  <a:cs typeface="Roboto" charset="0"/>
                </a:rPr>
                <a:t>Right to be Forgotten</a:t>
              </a:r>
            </a:p>
          </p:txBody>
        </p:sp>
        <p:sp>
          <p:nvSpPr>
            <p:cNvPr id="163" name="Овал 14">
              <a:extLst>
                <a:ext uri="{FF2B5EF4-FFF2-40B4-BE49-F238E27FC236}">
                  <a16:creationId xmlns:a16="http://schemas.microsoft.com/office/drawing/2014/main" id="{37509FED-DD0F-F949-8A91-F284836E844B}"/>
                </a:ext>
              </a:extLst>
            </p:cNvPr>
            <p:cNvSpPr/>
            <p:nvPr/>
          </p:nvSpPr>
          <p:spPr>
            <a:xfrm>
              <a:off x="773970" y="4609563"/>
              <a:ext cx="632208" cy="62640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400"/>
            </a:p>
          </p:txBody>
        </p:sp>
        <p:pic>
          <p:nvPicPr>
            <p:cNvPr id="164" name="Picture 163"/>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847490" y="4761901"/>
              <a:ext cx="485168" cy="321668"/>
            </a:xfrm>
            <a:prstGeom prst="rect">
              <a:avLst/>
            </a:prstGeom>
          </p:spPr>
        </p:pic>
      </p:grpSp>
      <p:grpSp>
        <p:nvGrpSpPr>
          <p:cNvPr id="165" name="Group 164"/>
          <p:cNvGrpSpPr/>
          <p:nvPr/>
        </p:nvGrpSpPr>
        <p:grpSpPr>
          <a:xfrm>
            <a:off x="773969" y="1599569"/>
            <a:ext cx="3396519" cy="1233676"/>
            <a:chOff x="773969" y="1599569"/>
            <a:chExt cx="3396519" cy="1233676"/>
          </a:xfrm>
        </p:grpSpPr>
        <p:sp>
          <p:nvSpPr>
            <p:cNvPr id="166" name="Text Placeholder 5"/>
            <p:cNvSpPr txBox="1">
              <a:spLocks/>
            </p:cNvSpPr>
            <p:nvPr/>
          </p:nvSpPr>
          <p:spPr>
            <a:xfrm>
              <a:off x="1590411" y="2186840"/>
              <a:ext cx="2580077" cy="64640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SzPct val="100000"/>
                <a:buNone/>
              </a:pPr>
              <a:r>
                <a:rPr lang="en-US" sz="1200" dirty="0">
                  <a:solidFill>
                    <a:schemeClr val="bg1"/>
                  </a:solidFill>
                  <a:latin typeface="Roboto" charset="0"/>
                  <a:ea typeface="Roboto" charset="0"/>
                  <a:cs typeface="Roboto" charset="0"/>
                </a:rPr>
                <a:t>Data is stored in MongoDB document format (JSON/BSON).</a:t>
              </a:r>
            </a:p>
          </p:txBody>
        </p:sp>
        <p:sp>
          <p:nvSpPr>
            <p:cNvPr id="167" name="Text Placeholder 6"/>
            <p:cNvSpPr txBox="1">
              <a:spLocks/>
            </p:cNvSpPr>
            <p:nvPr/>
          </p:nvSpPr>
          <p:spPr>
            <a:xfrm>
              <a:off x="1590411" y="1599569"/>
              <a:ext cx="2580077" cy="563052"/>
            </a:xfrm>
            <a:prstGeom prst="rect">
              <a:avLst/>
            </a:prstGeom>
          </p:spPr>
          <p:txBody>
            <a:bodyPr vert="horz" lIns="91440" tIns="45720" rIns="91440" bIns="45720" rtlCol="0" anchor="ctr">
              <a:no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buSzPct val="100000"/>
              </a:pPr>
              <a:r>
                <a:rPr lang="en-US" b="1" dirty="0">
                  <a:solidFill>
                    <a:schemeClr val="bg1"/>
                  </a:solidFill>
                  <a:latin typeface="Roboto" charset="0"/>
                  <a:ea typeface="Roboto" charset="0"/>
                  <a:cs typeface="Roboto" charset="0"/>
                </a:rPr>
                <a:t>Document Model</a:t>
              </a:r>
            </a:p>
          </p:txBody>
        </p:sp>
        <p:sp>
          <p:nvSpPr>
            <p:cNvPr id="168" name="Овал 14">
              <a:extLst>
                <a:ext uri="{FF2B5EF4-FFF2-40B4-BE49-F238E27FC236}">
                  <a16:creationId xmlns:a16="http://schemas.microsoft.com/office/drawing/2014/main" id="{37509FED-DD0F-F949-8A91-F284836E844B}"/>
                </a:ext>
              </a:extLst>
            </p:cNvPr>
            <p:cNvSpPr/>
            <p:nvPr/>
          </p:nvSpPr>
          <p:spPr>
            <a:xfrm>
              <a:off x="773969" y="1603043"/>
              <a:ext cx="716627" cy="7100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400"/>
            </a:p>
          </p:txBody>
        </p:sp>
        <p:pic>
          <p:nvPicPr>
            <p:cNvPr id="169" name="Picture 168"/>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957919" y="1710452"/>
              <a:ext cx="361776" cy="467725"/>
            </a:xfrm>
            <a:prstGeom prst="rect">
              <a:avLst/>
            </a:prstGeom>
          </p:spPr>
        </p:pic>
      </p:grpSp>
      <p:grpSp>
        <p:nvGrpSpPr>
          <p:cNvPr id="170" name="Group 169"/>
          <p:cNvGrpSpPr/>
          <p:nvPr/>
        </p:nvGrpSpPr>
        <p:grpSpPr>
          <a:xfrm>
            <a:off x="773970" y="3069982"/>
            <a:ext cx="3396518" cy="1398180"/>
            <a:chOff x="773970" y="3069982"/>
            <a:chExt cx="3396518" cy="1398180"/>
          </a:xfrm>
        </p:grpSpPr>
        <p:sp>
          <p:nvSpPr>
            <p:cNvPr id="171" name="Text Placeholder 5"/>
            <p:cNvSpPr txBox="1">
              <a:spLocks/>
            </p:cNvSpPr>
            <p:nvPr/>
          </p:nvSpPr>
          <p:spPr>
            <a:xfrm>
              <a:off x="1590411" y="3657253"/>
              <a:ext cx="2580077" cy="81090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SzPct val="100000"/>
                <a:buNone/>
              </a:pPr>
              <a:r>
                <a:rPr lang="en-US" sz="1200" dirty="0">
                  <a:solidFill>
                    <a:schemeClr val="bg1"/>
                  </a:solidFill>
                  <a:latin typeface="Roboto" charset="0"/>
                  <a:ea typeface="Roboto" charset="0"/>
                  <a:cs typeface="Roboto" charset="0"/>
                </a:rPr>
                <a:t>New versions of data are deterministic and </a:t>
              </a:r>
              <a:r>
                <a:rPr lang="en-US" sz="1200" dirty="0" err="1">
                  <a:solidFill>
                    <a:schemeClr val="bg1"/>
                  </a:solidFill>
                  <a:latin typeface="Roboto" charset="0"/>
                  <a:ea typeface="Roboto" charset="0"/>
                  <a:cs typeface="Roboto" charset="0"/>
                </a:rPr>
                <a:t>serializably</a:t>
              </a:r>
              <a:r>
                <a:rPr lang="en-US" sz="1200" dirty="0">
                  <a:solidFill>
                    <a:schemeClr val="bg1"/>
                  </a:solidFill>
                  <a:latin typeface="Roboto" charset="0"/>
                  <a:ea typeface="Roboto" charset="0"/>
                  <a:cs typeface="Roboto" charset="0"/>
                </a:rPr>
                <a:t> consistent.</a:t>
              </a:r>
            </a:p>
          </p:txBody>
        </p:sp>
        <p:sp>
          <p:nvSpPr>
            <p:cNvPr id="172" name="Text Placeholder 6"/>
            <p:cNvSpPr txBox="1">
              <a:spLocks/>
            </p:cNvSpPr>
            <p:nvPr/>
          </p:nvSpPr>
          <p:spPr>
            <a:xfrm>
              <a:off x="1590411" y="3069982"/>
              <a:ext cx="2580077" cy="563052"/>
            </a:xfrm>
            <a:prstGeom prst="rect">
              <a:avLst/>
            </a:prstGeom>
          </p:spPr>
          <p:txBody>
            <a:bodyPr vert="horz" lIns="91440" tIns="45720" rIns="91440" bIns="45720" rtlCol="0" anchor="ctr">
              <a:no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buSzPct val="100000"/>
              </a:pPr>
              <a:r>
                <a:rPr lang="en-US" b="1" dirty="0">
                  <a:solidFill>
                    <a:schemeClr val="bg1"/>
                  </a:solidFill>
                  <a:latin typeface="Roboto" charset="0"/>
                  <a:ea typeface="Roboto" charset="0"/>
                  <a:cs typeface="Roboto" charset="0"/>
                </a:rPr>
                <a:t>Strict Consistency</a:t>
              </a:r>
            </a:p>
          </p:txBody>
        </p:sp>
        <p:sp>
          <p:nvSpPr>
            <p:cNvPr id="173" name="Овал 14">
              <a:extLst>
                <a:ext uri="{FF2B5EF4-FFF2-40B4-BE49-F238E27FC236}">
                  <a16:creationId xmlns:a16="http://schemas.microsoft.com/office/drawing/2014/main" id="{37509FED-DD0F-F949-8A91-F284836E844B}"/>
                </a:ext>
              </a:extLst>
            </p:cNvPr>
            <p:cNvSpPr/>
            <p:nvPr/>
          </p:nvSpPr>
          <p:spPr>
            <a:xfrm>
              <a:off x="773970" y="3069982"/>
              <a:ext cx="632208" cy="62640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400"/>
            </a:p>
          </p:txBody>
        </p:sp>
        <p:pic>
          <p:nvPicPr>
            <p:cNvPr id="174" name="Picture 173"/>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942613" y="3152702"/>
              <a:ext cx="294922" cy="428974"/>
            </a:xfrm>
            <a:prstGeom prst="rect">
              <a:avLst/>
            </a:prstGeom>
          </p:spPr>
        </p:pic>
      </p:grpSp>
      <p:grpSp>
        <p:nvGrpSpPr>
          <p:cNvPr id="175" name="Group 174"/>
          <p:cNvGrpSpPr/>
          <p:nvPr/>
        </p:nvGrpSpPr>
        <p:grpSpPr>
          <a:xfrm>
            <a:off x="4665192" y="4609563"/>
            <a:ext cx="3353456" cy="1398180"/>
            <a:chOff x="4665192" y="4609563"/>
            <a:chExt cx="3353456" cy="1398180"/>
          </a:xfrm>
        </p:grpSpPr>
        <p:sp>
          <p:nvSpPr>
            <p:cNvPr id="176" name="Text Placeholder 5"/>
            <p:cNvSpPr txBox="1">
              <a:spLocks/>
            </p:cNvSpPr>
            <p:nvPr/>
          </p:nvSpPr>
          <p:spPr>
            <a:xfrm>
              <a:off x="5438571" y="5196834"/>
              <a:ext cx="2580077" cy="81090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SzPct val="100000"/>
                <a:buNone/>
              </a:pPr>
              <a:r>
                <a:rPr lang="en-US" sz="1200" dirty="0">
                  <a:solidFill>
                    <a:schemeClr val="bg1"/>
                  </a:solidFill>
                  <a:latin typeface="Roboto" charset="0"/>
                  <a:ea typeface="Roboto" charset="0"/>
                  <a:cs typeface="Roboto" charset="0"/>
                </a:rPr>
                <a:t>Any document in the database can be validated against a Blockchain proof.</a:t>
              </a:r>
            </a:p>
          </p:txBody>
        </p:sp>
        <p:sp>
          <p:nvSpPr>
            <p:cNvPr id="177" name="Text Placeholder 6"/>
            <p:cNvSpPr txBox="1">
              <a:spLocks/>
            </p:cNvSpPr>
            <p:nvPr/>
          </p:nvSpPr>
          <p:spPr>
            <a:xfrm>
              <a:off x="5438571" y="4609563"/>
              <a:ext cx="2580077" cy="563052"/>
            </a:xfrm>
            <a:prstGeom prst="rect">
              <a:avLst/>
            </a:prstGeom>
          </p:spPr>
          <p:txBody>
            <a:bodyPr vert="horz" lIns="91440" tIns="45720" rIns="91440" bIns="45720" rtlCol="0" anchor="ctr">
              <a:no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buSzPct val="100000"/>
              </a:pPr>
              <a:r>
                <a:rPr lang="en-US" b="1" dirty="0">
                  <a:solidFill>
                    <a:schemeClr val="bg1"/>
                  </a:solidFill>
                  <a:latin typeface="Roboto" charset="0"/>
                  <a:ea typeface="Roboto" charset="0"/>
                  <a:cs typeface="Roboto" charset="0"/>
                </a:rPr>
                <a:t>Single Document Proofs</a:t>
              </a:r>
            </a:p>
          </p:txBody>
        </p:sp>
        <p:sp>
          <p:nvSpPr>
            <p:cNvPr id="178" name="Овал 14">
              <a:extLst>
                <a:ext uri="{FF2B5EF4-FFF2-40B4-BE49-F238E27FC236}">
                  <a16:creationId xmlns:a16="http://schemas.microsoft.com/office/drawing/2014/main" id="{37509FED-DD0F-F949-8A91-F284836E844B}"/>
                </a:ext>
              </a:extLst>
            </p:cNvPr>
            <p:cNvSpPr/>
            <p:nvPr/>
          </p:nvSpPr>
          <p:spPr>
            <a:xfrm>
              <a:off x="4665192" y="4609563"/>
              <a:ext cx="632208" cy="62640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400"/>
            </a:p>
          </p:txBody>
        </p:sp>
        <p:pic>
          <p:nvPicPr>
            <p:cNvPr id="179" name="Picture 178"/>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4802984" y="4696536"/>
              <a:ext cx="344750" cy="445712"/>
            </a:xfrm>
            <a:prstGeom prst="rect">
              <a:avLst/>
            </a:prstGeom>
          </p:spPr>
        </p:pic>
      </p:grpSp>
      <p:sp>
        <p:nvSpPr>
          <p:cNvPr id="2" name="Title 1">
            <a:extLst>
              <a:ext uri="{FF2B5EF4-FFF2-40B4-BE49-F238E27FC236}">
                <a16:creationId xmlns:a16="http://schemas.microsoft.com/office/drawing/2014/main" id="{EAAAC8A9-6C64-B743-B581-30D67D225729}"/>
              </a:ext>
            </a:extLst>
          </p:cNvPr>
          <p:cNvSpPr>
            <a:spLocks noGrp="1"/>
          </p:cNvSpPr>
          <p:nvPr>
            <p:ph type="title" idx="4294967295"/>
          </p:nvPr>
        </p:nvSpPr>
        <p:spPr/>
        <p:txBody>
          <a:bodyPr/>
          <a:lstStyle/>
          <a:p>
            <a:r>
              <a:rPr lang="en-US" dirty="0"/>
              <a:t>Features</a:t>
            </a:r>
            <a:r>
              <a:rPr lang="en-US" baseline="0" dirty="0"/>
              <a:t> at a glance</a:t>
            </a:r>
            <a:endParaRPr lang="en-US" dirty="0"/>
          </a:p>
        </p:txBody>
      </p:sp>
    </p:spTree>
    <p:extLst>
      <p:ext uri="{BB962C8B-B14F-4D97-AF65-F5344CB8AC3E}">
        <p14:creationId xmlns:p14="http://schemas.microsoft.com/office/powerpoint/2010/main" val="2538946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5"/>
                                        </p:tgtEl>
                                        <p:attrNameLst>
                                          <p:attrName>style.visibility</p:attrName>
                                        </p:attrNameLst>
                                      </p:cBhvr>
                                      <p:to>
                                        <p:strVal val="visible"/>
                                      </p:to>
                                    </p:set>
                                    <p:animEffect transition="in" filter="fade">
                                      <p:cBhvr>
                                        <p:cTn id="7" dur="500"/>
                                        <p:tgtEl>
                                          <p:spTgt spid="16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0"/>
                                        </p:tgtEl>
                                        <p:attrNameLst>
                                          <p:attrName>style.visibility</p:attrName>
                                        </p:attrNameLst>
                                      </p:cBhvr>
                                      <p:to>
                                        <p:strVal val="visible"/>
                                      </p:to>
                                    </p:set>
                                    <p:animEffect transition="in" filter="fade">
                                      <p:cBhvr>
                                        <p:cTn id="12" dur="500"/>
                                        <p:tgtEl>
                                          <p:spTgt spid="17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60"/>
                                        </p:tgtEl>
                                        <p:attrNameLst>
                                          <p:attrName>style.visibility</p:attrName>
                                        </p:attrNameLst>
                                      </p:cBhvr>
                                      <p:to>
                                        <p:strVal val="visible"/>
                                      </p:to>
                                    </p:set>
                                    <p:animEffect transition="in" filter="fade">
                                      <p:cBhvr>
                                        <p:cTn id="17" dur="500"/>
                                        <p:tgtEl>
                                          <p:spTgt spid="16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45"/>
                                        </p:tgtEl>
                                        <p:attrNameLst>
                                          <p:attrName>style.visibility</p:attrName>
                                        </p:attrNameLst>
                                      </p:cBhvr>
                                      <p:to>
                                        <p:strVal val="visible"/>
                                      </p:to>
                                    </p:set>
                                    <p:animEffect transition="in" filter="fade">
                                      <p:cBhvr>
                                        <p:cTn id="22" dur="500"/>
                                        <p:tgtEl>
                                          <p:spTgt spid="14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50"/>
                                        </p:tgtEl>
                                        <p:attrNameLst>
                                          <p:attrName>style.visibility</p:attrName>
                                        </p:attrNameLst>
                                      </p:cBhvr>
                                      <p:to>
                                        <p:strVal val="visible"/>
                                      </p:to>
                                    </p:set>
                                    <p:animEffect transition="in" filter="fade">
                                      <p:cBhvr>
                                        <p:cTn id="27" dur="500"/>
                                        <p:tgtEl>
                                          <p:spTgt spid="15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75"/>
                                        </p:tgtEl>
                                        <p:attrNameLst>
                                          <p:attrName>style.visibility</p:attrName>
                                        </p:attrNameLst>
                                      </p:cBhvr>
                                      <p:to>
                                        <p:strVal val="visible"/>
                                      </p:to>
                                    </p:set>
                                    <p:animEffect transition="in" filter="fade">
                                      <p:cBhvr>
                                        <p:cTn id="32" dur="500"/>
                                        <p:tgtEl>
                                          <p:spTgt spid="175"/>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55"/>
                                        </p:tgtEl>
                                        <p:attrNameLst>
                                          <p:attrName>style.visibility</p:attrName>
                                        </p:attrNameLst>
                                      </p:cBhvr>
                                      <p:to>
                                        <p:strVal val="visible"/>
                                      </p:to>
                                    </p:set>
                                    <p:animEffect transition="in" filter="fade">
                                      <p:cBhvr>
                                        <p:cTn id="37" dur="500"/>
                                        <p:tgtEl>
                                          <p:spTgt spid="155"/>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40"/>
                                        </p:tgtEl>
                                        <p:attrNameLst>
                                          <p:attrName>style.visibility</p:attrName>
                                        </p:attrNameLst>
                                      </p:cBhvr>
                                      <p:to>
                                        <p:strVal val="visible"/>
                                      </p:to>
                                    </p:set>
                                    <p:animEffect transition="in" filter="fade">
                                      <p:cBhvr>
                                        <p:cTn id="42" dur="500"/>
                                        <p:tgtEl>
                                          <p:spTgt spid="1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Title 2"/>
          <p:cNvSpPr txBox="1">
            <a:spLocks/>
          </p:cNvSpPr>
          <p:nvPr/>
        </p:nvSpPr>
        <p:spPr>
          <a:xfrm>
            <a:off x="645953" y="537781"/>
            <a:ext cx="3807177" cy="211265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500" b="1" kern="1200" baseline="0">
                <a:solidFill>
                  <a:schemeClr val="bg1"/>
                </a:solidFill>
                <a:latin typeface="Roboto" charset="0"/>
                <a:ea typeface="Roboto" charset="0"/>
                <a:cs typeface="Roboto" charset="0"/>
              </a:defRPr>
            </a:lvl1pPr>
          </a:lstStyle>
          <a:p>
            <a:pPr>
              <a:lnSpc>
                <a:spcPct val="100000"/>
              </a:lnSpc>
            </a:pPr>
            <a:r>
              <a:rPr lang="en-US" sz="3200" dirty="0"/>
              <a:t>Document Management</a:t>
            </a:r>
          </a:p>
        </p:txBody>
      </p:sp>
      <p:sp>
        <p:nvSpPr>
          <p:cNvPr id="2" name="TextBox 1">
            <a:extLst>
              <a:ext uri="{FF2B5EF4-FFF2-40B4-BE49-F238E27FC236}">
                <a16:creationId xmlns:a16="http://schemas.microsoft.com/office/drawing/2014/main" id="{95DFF291-B466-294F-B14D-0276B22E3AEE}"/>
              </a:ext>
            </a:extLst>
          </p:cNvPr>
          <p:cNvSpPr txBox="1"/>
          <p:nvPr/>
        </p:nvSpPr>
        <p:spPr>
          <a:xfrm>
            <a:off x="645953" y="2839423"/>
            <a:ext cx="3077908" cy="1631216"/>
          </a:xfrm>
          <a:prstGeom prst="rect">
            <a:avLst/>
          </a:prstGeom>
          <a:noFill/>
        </p:spPr>
        <p:txBody>
          <a:bodyPr wrap="square" rtlCol="0">
            <a:spAutoFit/>
          </a:bodyPr>
          <a:lstStyle/>
          <a:p>
            <a:r>
              <a:rPr lang="en-US" sz="2000" dirty="0">
                <a:solidFill>
                  <a:schemeClr val="bg1"/>
                </a:solidFill>
                <a:latin typeface="Roboto" panose="02000000000000000000" pitchFamily="2" charset="0"/>
                <a:ea typeface="Roboto" panose="02000000000000000000" pitchFamily="2" charset="0"/>
              </a:rPr>
              <a:t>ProvenDB offers a User interface for proving and managing individual documents, bypassing the database API</a:t>
            </a:r>
          </a:p>
        </p:txBody>
      </p:sp>
      <p:pic>
        <p:nvPicPr>
          <p:cNvPr id="6" name="Picture 5" descr="A screenshot of a cell phone&#10;&#10;Description automatically generated">
            <a:extLst>
              <a:ext uri="{FF2B5EF4-FFF2-40B4-BE49-F238E27FC236}">
                <a16:creationId xmlns:a16="http://schemas.microsoft.com/office/drawing/2014/main" id="{3124ED30-3D43-4C4D-8AF7-2E099DCCAFCB}"/>
              </a:ext>
            </a:extLst>
          </p:cNvPr>
          <p:cNvPicPr>
            <a:picLocks noChangeAspect="1"/>
          </p:cNvPicPr>
          <p:nvPr/>
        </p:nvPicPr>
        <p:blipFill>
          <a:blip r:embed="rId3"/>
          <a:stretch>
            <a:fillRect/>
          </a:stretch>
        </p:blipFill>
        <p:spPr>
          <a:xfrm>
            <a:off x="3343494" y="0"/>
            <a:ext cx="8848506" cy="6858000"/>
          </a:xfrm>
          <a:prstGeom prst="rect">
            <a:avLst/>
          </a:prstGeom>
        </p:spPr>
      </p:pic>
      <p:pic>
        <p:nvPicPr>
          <p:cNvPr id="8" name="Picture 7" descr="A screenshot of a cell phone&#10;&#10;Description automatically generated">
            <a:extLst>
              <a:ext uri="{FF2B5EF4-FFF2-40B4-BE49-F238E27FC236}">
                <a16:creationId xmlns:a16="http://schemas.microsoft.com/office/drawing/2014/main" id="{2C002288-BE4D-7C46-8AAC-1536FE3865A1}"/>
              </a:ext>
            </a:extLst>
          </p:cNvPr>
          <p:cNvPicPr>
            <a:picLocks noChangeAspect="1"/>
          </p:cNvPicPr>
          <p:nvPr/>
        </p:nvPicPr>
        <p:blipFill>
          <a:blip r:embed="rId4"/>
          <a:stretch>
            <a:fillRect/>
          </a:stretch>
        </p:blipFill>
        <p:spPr>
          <a:xfrm>
            <a:off x="3343494" y="0"/>
            <a:ext cx="8848506" cy="6858000"/>
          </a:xfrm>
          <a:prstGeom prst="rect">
            <a:avLst/>
          </a:prstGeom>
        </p:spPr>
      </p:pic>
    </p:spTree>
    <p:extLst>
      <p:ext uri="{BB962C8B-B14F-4D97-AF65-F5344CB8AC3E}">
        <p14:creationId xmlns:p14="http://schemas.microsoft.com/office/powerpoint/2010/main" val="1459797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30F4462-8B74-7B48-B3EF-63985C98EB61}"/>
              </a:ext>
            </a:extLst>
          </p:cNvPr>
          <p:cNvPicPr>
            <a:picLocks noChangeAspect="1"/>
          </p:cNvPicPr>
          <p:nvPr/>
        </p:nvPicPr>
        <p:blipFill>
          <a:blip r:embed="rId2"/>
          <a:stretch>
            <a:fillRect/>
          </a:stretch>
        </p:blipFill>
        <p:spPr>
          <a:xfrm>
            <a:off x="-325734" y="-226435"/>
            <a:ext cx="12882785" cy="7557224"/>
          </a:xfrm>
          <a:prstGeom prst="rect">
            <a:avLst/>
          </a:prstGeom>
        </p:spPr>
      </p:pic>
    </p:spTree>
    <p:extLst>
      <p:ext uri="{BB962C8B-B14F-4D97-AF65-F5344CB8AC3E}">
        <p14:creationId xmlns:p14="http://schemas.microsoft.com/office/powerpoint/2010/main" val="204820806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Thank you!</a:t>
            </a:r>
          </a:p>
        </p:txBody>
      </p:sp>
      <p:sp>
        <p:nvSpPr>
          <p:cNvPr id="3" name="Subtitle 2"/>
          <p:cNvSpPr>
            <a:spLocks noGrp="1"/>
          </p:cNvSpPr>
          <p:nvPr>
            <p:ph type="subTitle" idx="1"/>
          </p:nvPr>
        </p:nvSpPr>
        <p:spPr/>
        <p:txBody>
          <a:bodyPr/>
          <a:lstStyle/>
          <a:p>
            <a:r>
              <a:rPr lang="en-US" dirty="0"/>
              <a:t>Any questions?</a:t>
            </a:r>
          </a:p>
        </p:txBody>
      </p:sp>
      <p:sp>
        <p:nvSpPr>
          <p:cNvPr id="9" name="Content Placeholder 2"/>
          <p:cNvSpPr txBox="1">
            <a:spLocks/>
          </p:cNvSpPr>
          <p:nvPr/>
        </p:nvSpPr>
        <p:spPr>
          <a:xfrm>
            <a:off x="10123528" y="4346735"/>
            <a:ext cx="1223922" cy="46410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r">
              <a:buNone/>
            </a:pPr>
            <a:r>
              <a:rPr lang="en-US" sz="1000" b="1" dirty="0">
                <a:solidFill>
                  <a:schemeClr val="bg1"/>
                </a:solidFill>
                <a:latin typeface="Roboto" charset="0"/>
                <a:ea typeface="Roboto" charset="0"/>
                <a:cs typeface="Roboto" charset="0"/>
              </a:rPr>
              <a:t>Guy Harrison</a:t>
            </a:r>
          </a:p>
          <a:p>
            <a:pPr marL="0" indent="0" algn="r">
              <a:spcBef>
                <a:spcPts val="500"/>
              </a:spcBef>
              <a:buNone/>
            </a:pPr>
            <a:r>
              <a:rPr lang="en-US" sz="1000" dirty="0">
                <a:solidFill>
                  <a:schemeClr val="bg1"/>
                </a:solidFill>
                <a:latin typeface="Roboto" charset="0"/>
                <a:ea typeface="Roboto" charset="0"/>
                <a:cs typeface="Roboto" charset="0"/>
              </a:rPr>
              <a:t>CTO ProvenDB</a:t>
            </a:r>
          </a:p>
          <a:p>
            <a:pPr algn="r"/>
            <a:endParaRPr lang="en-US" sz="1200" dirty="0">
              <a:solidFill>
                <a:schemeClr val="bg1"/>
              </a:solidFill>
              <a:latin typeface="Roboto" charset="0"/>
              <a:ea typeface="Roboto" charset="0"/>
              <a:cs typeface="Roboto" charset="0"/>
            </a:endParaRPr>
          </a:p>
          <a:p>
            <a:pPr marL="0" indent="0" algn="r">
              <a:buNone/>
            </a:pPr>
            <a:endParaRPr lang="en-US" sz="1200" dirty="0">
              <a:solidFill>
                <a:schemeClr val="bg1"/>
              </a:solidFill>
              <a:latin typeface="Roboto" charset="0"/>
              <a:ea typeface="Roboto" charset="0"/>
              <a:cs typeface="Roboto" charset="0"/>
            </a:endParaRPr>
          </a:p>
        </p:txBody>
      </p:sp>
      <p:sp>
        <p:nvSpPr>
          <p:cNvPr id="11" name="Content Placeholder 2"/>
          <p:cNvSpPr txBox="1">
            <a:spLocks/>
          </p:cNvSpPr>
          <p:nvPr/>
        </p:nvSpPr>
        <p:spPr>
          <a:xfrm>
            <a:off x="8707571" y="5059197"/>
            <a:ext cx="1337468" cy="46330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r">
              <a:buNone/>
            </a:pPr>
            <a:r>
              <a:rPr lang="en-US" sz="1000" dirty="0">
                <a:solidFill>
                  <a:schemeClr val="bg1"/>
                </a:solidFill>
                <a:latin typeface="Roboto" charset="0"/>
                <a:ea typeface="Roboto" charset="0"/>
                <a:cs typeface="Roboto" charset="0"/>
              </a:rPr>
              <a:t>(+61) 418 533 988</a:t>
            </a:r>
          </a:p>
          <a:p>
            <a:pPr marL="0" indent="0" algn="r">
              <a:spcBef>
                <a:spcPts val="500"/>
              </a:spcBef>
              <a:buNone/>
            </a:pPr>
            <a:r>
              <a:rPr lang="en-US" sz="1000" dirty="0">
                <a:solidFill>
                  <a:schemeClr val="bg1"/>
                </a:solidFill>
                <a:latin typeface="Roboto" charset="0"/>
                <a:ea typeface="Roboto" charset="0"/>
                <a:cs typeface="Roboto" charset="0"/>
              </a:rPr>
              <a:t>guy@provendb.com</a:t>
            </a:r>
          </a:p>
        </p:txBody>
      </p:sp>
      <p:pic>
        <p:nvPicPr>
          <p:cNvPr id="16" name="Picture 15"/>
          <p:cNvPicPr>
            <a:picLocks noChangeAspect="1"/>
          </p:cNvPicPr>
          <p:nvPr/>
        </p:nvPicPr>
        <p:blipFill>
          <a:blip r:embed="rId3" cstate="print">
            <a:alphaModFix/>
            <a:extLst>
              <a:ext uri="{28A0092B-C50C-407E-A947-70E740481C1C}">
                <a14:useLocalDpi xmlns:a14="http://schemas.microsoft.com/office/drawing/2010/main"/>
              </a:ext>
            </a:extLst>
          </a:blip>
          <a:stretch>
            <a:fillRect/>
          </a:stretch>
        </p:blipFill>
        <p:spPr>
          <a:xfrm>
            <a:off x="10307757" y="5059347"/>
            <a:ext cx="168026" cy="132056"/>
          </a:xfrm>
          <a:prstGeom prst="rect">
            <a:avLst/>
          </a:prstGeom>
        </p:spPr>
      </p:pic>
      <p:pic>
        <p:nvPicPr>
          <p:cNvPr id="17" name="Picture 16"/>
          <p:cNvPicPr>
            <a:picLocks noChangeAspect="1"/>
          </p:cNvPicPr>
          <p:nvPr/>
        </p:nvPicPr>
        <p:blipFill>
          <a:blip r:embed="rId4" cstate="print">
            <a:alphaModFix/>
            <a:extLst>
              <a:ext uri="{28A0092B-C50C-407E-A947-70E740481C1C}">
                <a14:useLocalDpi xmlns:a14="http://schemas.microsoft.com/office/drawing/2010/main"/>
              </a:ext>
            </a:extLst>
          </a:blip>
          <a:stretch>
            <a:fillRect/>
          </a:stretch>
        </p:blipFill>
        <p:spPr>
          <a:xfrm>
            <a:off x="10333636" y="5322323"/>
            <a:ext cx="124444" cy="124012"/>
          </a:xfrm>
          <a:prstGeom prst="rect">
            <a:avLst/>
          </a:prstGeom>
        </p:spPr>
      </p:pic>
      <p:sp>
        <p:nvSpPr>
          <p:cNvPr id="18" name="Content Placeholder 2"/>
          <p:cNvSpPr txBox="1">
            <a:spLocks/>
          </p:cNvSpPr>
          <p:nvPr/>
        </p:nvSpPr>
        <p:spPr>
          <a:xfrm>
            <a:off x="10464600" y="5017938"/>
            <a:ext cx="976803" cy="55931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1000" dirty="0">
                <a:solidFill>
                  <a:schemeClr val="bg1"/>
                </a:solidFill>
                <a:latin typeface="Roboto" charset="0"/>
                <a:ea typeface="Roboto" charset="0"/>
                <a:cs typeface="Roboto" charset="0"/>
              </a:rPr>
              <a:t>/guyharrison</a:t>
            </a:r>
          </a:p>
          <a:p>
            <a:pPr marL="0" indent="0">
              <a:buNone/>
            </a:pPr>
            <a:r>
              <a:rPr lang="en-US" sz="1000" dirty="0">
                <a:solidFill>
                  <a:schemeClr val="bg1"/>
                </a:solidFill>
                <a:latin typeface="Roboto" charset="0"/>
                <a:ea typeface="Roboto" charset="0"/>
                <a:cs typeface="Roboto" charset="0"/>
              </a:rPr>
              <a:t>/guyharrison</a:t>
            </a:r>
          </a:p>
        </p:txBody>
      </p:sp>
      <p:cxnSp>
        <p:nvCxnSpPr>
          <p:cNvPr id="21" name="Straight Connector 20"/>
          <p:cNvCxnSpPr/>
          <p:nvPr/>
        </p:nvCxnSpPr>
        <p:spPr>
          <a:xfrm>
            <a:off x="10123528" y="5058396"/>
            <a:ext cx="0" cy="396150"/>
          </a:xfrm>
          <a:prstGeom prst="line">
            <a:avLst/>
          </a:prstGeom>
          <a:ln w="38100">
            <a:solidFill>
              <a:srgbClr val="35B2D3"/>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D0849978-5CD7-FA49-8331-04CB8B32CD41}"/>
              </a:ext>
            </a:extLst>
          </p:cNvPr>
          <p:cNvSpPr txBox="1"/>
          <p:nvPr/>
        </p:nvSpPr>
        <p:spPr>
          <a:xfrm>
            <a:off x="10503673" y="-1272209"/>
            <a:ext cx="184731" cy="369332"/>
          </a:xfrm>
          <a:prstGeom prst="rect">
            <a:avLst/>
          </a:prstGeom>
          <a:noFill/>
        </p:spPr>
        <p:txBody>
          <a:bodyPr wrap="none" rtlCol="0">
            <a:spAutoFit/>
          </a:bodyPr>
          <a:lstStyle/>
          <a:p>
            <a:endParaRPr lang="en-US"/>
          </a:p>
        </p:txBody>
      </p:sp>
      <p:pic>
        <p:nvPicPr>
          <p:cNvPr id="5" name="Picture 4">
            <a:extLst>
              <a:ext uri="{FF2B5EF4-FFF2-40B4-BE49-F238E27FC236}">
                <a16:creationId xmlns:a16="http://schemas.microsoft.com/office/drawing/2014/main" id="{24EA7AD4-05BE-014D-8C91-FFD49A4FEE6A}"/>
              </a:ext>
            </a:extLst>
          </p:cNvPr>
          <p:cNvPicPr>
            <a:picLocks noChangeAspect="1"/>
          </p:cNvPicPr>
          <p:nvPr/>
        </p:nvPicPr>
        <p:blipFill>
          <a:blip r:embed="rId5"/>
          <a:stretch>
            <a:fillRect/>
          </a:stretch>
        </p:blipFill>
        <p:spPr>
          <a:xfrm>
            <a:off x="0" y="0"/>
            <a:ext cx="12192000" cy="6858000"/>
          </a:xfrm>
          <a:prstGeom prst="rect">
            <a:avLst/>
          </a:prstGeom>
        </p:spPr>
      </p:pic>
      <p:sp>
        <p:nvSpPr>
          <p:cNvPr id="13" name="Title 20">
            <a:extLst>
              <a:ext uri="{FF2B5EF4-FFF2-40B4-BE49-F238E27FC236}">
                <a16:creationId xmlns:a16="http://schemas.microsoft.com/office/drawing/2014/main" id="{73BFD8C9-1FBE-BF45-9CFC-A598A9E987DB}"/>
              </a:ext>
            </a:extLst>
          </p:cNvPr>
          <p:cNvSpPr txBox="1">
            <a:spLocks/>
          </p:cNvSpPr>
          <p:nvPr/>
        </p:nvSpPr>
        <p:spPr>
          <a:xfrm>
            <a:off x="925803" y="4604808"/>
            <a:ext cx="6484811" cy="1175789"/>
          </a:xfrm>
          <a:prstGeom prst="rect">
            <a:avLst/>
          </a:prstGeom>
        </p:spPr>
        <p:txBody>
          <a:bodyPr vert="horz" lIns="91440" tIns="45720" rIns="91440" bIns="45720" rtlCol="0" anchor="b">
            <a:normAutofit fontScale="97500"/>
          </a:bodyPr>
          <a:lstStyle>
            <a:lvl1pPr algn="r" defTabSz="914400" rtl="0" eaLnBrk="1" latinLnBrk="0" hangingPunct="1">
              <a:lnSpc>
                <a:spcPct val="90000"/>
              </a:lnSpc>
              <a:spcBef>
                <a:spcPct val="0"/>
              </a:spcBef>
              <a:buNone/>
              <a:defRPr sz="3500" b="1" i="1" kern="1200" baseline="0">
                <a:solidFill>
                  <a:schemeClr val="bg1"/>
                </a:solidFill>
                <a:latin typeface="Roboto" charset="0"/>
                <a:ea typeface="Roboto" charset="0"/>
                <a:cs typeface="Roboto" charset="0"/>
              </a:defRPr>
            </a:lvl1pPr>
          </a:lstStyle>
          <a:p>
            <a:r>
              <a:rPr lang="en-US" b="0" i="0" dirty="0"/>
              <a:t>Sign up for a early adopter account at </a:t>
            </a:r>
            <a:r>
              <a:rPr lang="en-US" b="0" i="0" dirty="0" err="1"/>
              <a:t>ProvenDB.com</a:t>
            </a:r>
            <a:endParaRPr lang="en-US" b="0" i="0" dirty="0"/>
          </a:p>
        </p:txBody>
      </p:sp>
      <p:pic>
        <p:nvPicPr>
          <p:cNvPr id="8" name="Picture 7" descr="A close up of a logo&#10;&#10;Description automatically generated">
            <a:extLst>
              <a:ext uri="{FF2B5EF4-FFF2-40B4-BE49-F238E27FC236}">
                <a16:creationId xmlns:a16="http://schemas.microsoft.com/office/drawing/2014/main" id="{818B10D6-88A1-6F43-AD5C-E81D092D203E}"/>
              </a:ext>
            </a:extLst>
          </p:cNvPr>
          <p:cNvPicPr>
            <a:picLocks noChangeAspect="1"/>
          </p:cNvPicPr>
          <p:nvPr/>
        </p:nvPicPr>
        <p:blipFill>
          <a:blip r:embed="rId6"/>
          <a:stretch>
            <a:fillRect/>
          </a:stretch>
        </p:blipFill>
        <p:spPr>
          <a:xfrm>
            <a:off x="688298" y="266177"/>
            <a:ext cx="3826387" cy="3826387"/>
          </a:xfrm>
          <a:prstGeom prst="rect">
            <a:avLst/>
          </a:prstGeom>
        </p:spPr>
      </p:pic>
    </p:spTree>
    <p:extLst>
      <p:ext uri="{BB962C8B-B14F-4D97-AF65-F5344CB8AC3E}">
        <p14:creationId xmlns:p14="http://schemas.microsoft.com/office/powerpoint/2010/main" val="17486568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 name="Freeform 18"/>
          <p:cNvSpPr/>
          <p:nvPr/>
        </p:nvSpPr>
        <p:spPr>
          <a:xfrm>
            <a:off x="0" y="0"/>
            <a:ext cx="3762531" cy="6872990"/>
          </a:xfrm>
          <a:custGeom>
            <a:avLst/>
            <a:gdLst>
              <a:gd name="connsiteX0" fmla="*/ 3762531 w 3762531"/>
              <a:gd name="connsiteY0" fmla="*/ 0 h 6872990"/>
              <a:gd name="connsiteX1" fmla="*/ 1349115 w 3762531"/>
              <a:gd name="connsiteY1" fmla="*/ 6872990 h 6872990"/>
              <a:gd name="connsiteX2" fmla="*/ 0 w 3762531"/>
              <a:gd name="connsiteY2" fmla="*/ 6858000 h 6872990"/>
              <a:gd name="connsiteX3" fmla="*/ 0 w 3762531"/>
              <a:gd name="connsiteY3" fmla="*/ 4834328 h 6872990"/>
              <a:gd name="connsiteX4" fmla="*/ 502170 w 3762531"/>
              <a:gd name="connsiteY4" fmla="*/ 5463915 h 6872990"/>
              <a:gd name="connsiteX5" fmla="*/ 2428406 w 3762531"/>
              <a:gd name="connsiteY5" fmla="*/ 7495 h 6872990"/>
              <a:gd name="connsiteX6" fmla="*/ 3755036 w 3762531"/>
              <a:gd name="connsiteY6" fmla="*/ 7495 h 6872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62531" h="6872990">
                <a:moveTo>
                  <a:pt x="3762531" y="0"/>
                </a:moveTo>
                <a:lnTo>
                  <a:pt x="1349115" y="6872990"/>
                </a:lnTo>
                <a:lnTo>
                  <a:pt x="0" y="6858000"/>
                </a:lnTo>
                <a:lnTo>
                  <a:pt x="0" y="4834328"/>
                </a:lnTo>
                <a:lnTo>
                  <a:pt x="502170" y="5463915"/>
                </a:lnTo>
                <a:lnTo>
                  <a:pt x="2428406" y="7495"/>
                </a:lnTo>
                <a:lnTo>
                  <a:pt x="3755036" y="7495"/>
                </a:lnTo>
              </a:path>
            </a:pathLst>
          </a:custGeom>
          <a:solidFill>
            <a:schemeClr val="bg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1850" y="803097"/>
            <a:ext cx="4534138" cy="1318688"/>
          </a:xfrm>
        </p:spPr>
        <p:txBody>
          <a:bodyPr>
            <a:normAutofit/>
          </a:bodyPr>
          <a:lstStyle/>
          <a:p>
            <a:r>
              <a:rPr lang="en-US" sz="3200" dirty="0"/>
              <a:t>We’ve all heard about the blockchain </a:t>
            </a:r>
          </a:p>
        </p:txBody>
      </p:sp>
      <p:sp>
        <p:nvSpPr>
          <p:cNvPr id="13" name="Title 1"/>
          <p:cNvSpPr txBox="1">
            <a:spLocks/>
          </p:cNvSpPr>
          <p:nvPr/>
        </p:nvSpPr>
        <p:spPr>
          <a:xfrm>
            <a:off x="6592065" y="803096"/>
            <a:ext cx="4891097" cy="106991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200" b="1" dirty="0">
                <a:solidFill>
                  <a:schemeClr val="bg1">
                    <a:alpha val="80000"/>
                  </a:schemeClr>
                </a:solidFill>
                <a:latin typeface="Roboto" charset="0"/>
                <a:ea typeface="Roboto" charset="0"/>
                <a:cs typeface="Roboto" charset="0"/>
              </a:rPr>
              <a:t>Blockchain has the potential to change the way we buy and sell, interact with government and verify the authenticity of everything from property titles to organic vegetables.</a:t>
            </a:r>
          </a:p>
        </p:txBody>
      </p:sp>
      <p:sp>
        <p:nvSpPr>
          <p:cNvPr id="20" name="Text Placeholder 2"/>
          <p:cNvSpPr>
            <a:spLocks noGrp="1"/>
          </p:cNvSpPr>
          <p:nvPr>
            <p:ph type="body" idx="1"/>
          </p:nvPr>
        </p:nvSpPr>
        <p:spPr>
          <a:xfrm>
            <a:off x="6592064" y="1715561"/>
            <a:ext cx="3665022" cy="250433"/>
          </a:xfrm>
        </p:spPr>
        <p:txBody>
          <a:bodyPr>
            <a:normAutofit/>
          </a:bodyPr>
          <a:lstStyle/>
          <a:p>
            <a:r>
              <a:rPr lang="en-US" sz="1000" i="1" dirty="0"/>
              <a:t>– Goldman Sachs (</a:t>
            </a:r>
            <a:r>
              <a:rPr lang="en-US" sz="1000" i="1" dirty="0">
                <a:solidFill>
                  <a:srgbClr val="E0B448"/>
                </a:solidFill>
              </a:rPr>
              <a:t>https://bit.ly/2Lpctck</a:t>
            </a:r>
            <a:r>
              <a:rPr lang="en-US" sz="1000" i="1" dirty="0"/>
              <a:t>)</a:t>
            </a:r>
          </a:p>
        </p:txBody>
      </p:sp>
      <p:sp>
        <p:nvSpPr>
          <p:cNvPr id="33" name="Title 1"/>
          <p:cNvSpPr txBox="1">
            <a:spLocks/>
          </p:cNvSpPr>
          <p:nvPr/>
        </p:nvSpPr>
        <p:spPr>
          <a:xfrm>
            <a:off x="6592065" y="1951847"/>
            <a:ext cx="4891097" cy="106991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200" b="1" dirty="0">
                <a:solidFill>
                  <a:schemeClr val="bg1">
                    <a:alpha val="80000"/>
                  </a:schemeClr>
                </a:solidFill>
                <a:latin typeface="Roboto" charset="0"/>
                <a:ea typeface="Roboto" charset="0"/>
                <a:cs typeface="Roboto" charset="0"/>
              </a:rPr>
              <a:t>The blockchain is an incorruptible digital ledger of economic transactions that can be programmed to record not just financial transactions but virtually everything of value.</a:t>
            </a:r>
          </a:p>
        </p:txBody>
      </p:sp>
      <p:sp>
        <p:nvSpPr>
          <p:cNvPr id="34" name="Text Placeholder 2"/>
          <p:cNvSpPr>
            <a:spLocks noGrp="1"/>
          </p:cNvSpPr>
          <p:nvPr>
            <p:ph type="body" idx="1"/>
          </p:nvPr>
        </p:nvSpPr>
        <p:spPr>
          <a:xfrm>
            <a:off x="6592063" y="2864312"/>
            <a:ext cx="4558797" cy="250433"/>
          </a:xfrm>
        </p:spPr>
        <p:txBody>
          <a:bodyPr>
            <a:normAutofit/>
          </a:bodyPr>
          <a:lstStyle/>
          <a:p>
            <a:r>
              <a:rPr lang="en-US" sz="1000" i="1" dirty="0"/>
              <a:t>– Don &amp; Alex Tapscott, authors Blockchain Revolution (2016)</a:t>
            </a:r>
          </a:p>
        </p:txBody>
      </p:sp>
      <p:sp>
        <p:nvSpPr>
          <p:cNvPr id="36" name="Title 1"/>
          <p:cNvSpPr txBox="1">
            <a:spLocks/>
          </p:cNvSpPr>
          <p:nvPr/>
        </p:nvSpPr>
        <p:spPr>
          <a:xfrm>
            <a:off x="6592065" y="3000055"/>
            <a:ext cx="4891097" cy="106991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200" b="1" dirty="0">
                <a:solidFill>
                  <a:schemeClr val="bg1">
                    <a:alpha val="80000"/>
                  </a:schemeClr>
                </a:solidFill>
                <a:latin typeface="Roboto" charset="0"/>
                <a:ea typeface="Roboto" charset="0"/>
                <a:cs typeface="Roboto" charset="0"/>
              </a:rPr>
              <a:t>The business value-add of blockchain will grow to slightly more than $176 billion by 2025, and then it will exceed $3.1 trillion by 2030.</a:t>
            </a:r>
          </a:p>
        </p:txBody>
      </p:sp>
      <p:sp>
        <p:nvSpPr>
          <p:cNvPr id="37" name="Text Placeholder 2"/>
          <p:cNvSpPr>
            <a:spLocks noGrp="1"/>
          </p:cNvSpPr>
          <p:nvPr>
            <p:ph type="body" idx="1"/>
          </p:nvPr>
        </p:nvSpPr>
        <p:spPr>
          <a:xfrm>
            <a:off x="6592063" y="3782255"/>
            <a:ext cx="4558797" cy="250433"/>
          </a:xfrm>
        </p:spPr>
        <p:txBody>
          <a:bodyPr>
            <a:normAutofit/>
          </a:bodyPr>
          <a:lstStyle/>
          <a:p>
            <a:r>
              <a:rPr lang="en-US" sz="1000" i="1" dirty="0"/>
              <a:t>– </a:t>
            </a:r>
            <a:r>
              <a:rPr lang="en-AU" sz="1000" i="1" dirty="0"/>
              <a:t>Gartner (G00325744) </a:t>
            </a:r>
            <a:endParaRPr lang="en-US" sz="1000" i="1" dirty="0"/>
          </a:p>
        </p:txBody>
      </p:sp>
      <p:sp>
        <p:nvSpPr>
          <p:cNvPr id="45" name="Title 1"/>
          <p:cNvSpPr txBox="1">
            <a:spLocks/>
          </p:cNvSpPr>
          <p:nvPr/>
        </p:nvSpPr>
        <p:spPr>
          <a:xfrm>
            <a:off x="6592065" y="3914114"/>
            <a:ext cx="4891097" cy="106991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200" b="1" dirty="0">
                <a:solidFill>
                  <a:schemeClr val="bg1">
                    <a:alpha val="80000"/>
                  </a:schemeClr>
                </a:solidFill>
                <a:latin typeface="Roboto" charset="0"/>
                <a:ea typeface="Roboto" charset="0"/>
                <a:cs typeface="Roboto" charset="0"/>
              </a:rPr>
              <a:t>[blockchain] is revolutionary and has the potential to revolutionize nearly every industry.</a:t>
            </a:r>
          </a:p>
        </p:txBody>
      </p:sp>
      <p:sp>
        <p:nvSpPr>
          <p:cNvPr id="46" name="Text Placeholder 2"/>
          <p:cNvSpPr>
            <a:spLocks noGrp="1"/>
          </p:cNvSpPr>
          <p:nvPr>
            <p:ph type="body" idx="1"/>
          </p:nvPr>
        </p:nvSpPr>
        <p:spPr>
          <a:xfrm>
            <a:off x="6592063" y="4696314"/>
            <a:ext cx="4558797" cy="250433"/>
          </a:xfrm>
        </p:spPr>
        <p:txBody>
          <a:bodyPr>
            <a:normAutofit/>
          </a:bodyPr>
          <a:lstStyle/>
          <a:p>
            <a:r>
              <a:rPr lang="en-US" sz="1000" i="1" dirty="0"/>
              <a:t>– Forbes (</a:t>
            </a:r>
            <a:r>
              <a:rPr lang="en-US" sz="1000" i="1" dirty="0">
                <a:solidFill>
                  <a:srgbClr val="E0B448"/>
                </a:solidFill>
              </a:rPr>
              <a:t>https://bit.ly/2Oc23C5</a:t>
            </a:r>
            <a:r>
              <a:rPr lang="en-US" sz="1000" i="1" dirty="0"/>
              <a:t>) </a:t>
            </a:r>
            <a:endParaRPr lang="en-US" sz="1000" dirty="0"/>
          </a:p>
        </p:txBody>
      </p:sp>
      <p:sp>
        <p:nvSpPr>
          <p:cNvPr id="49" name="Title 1"/>
          <p:cNvSpPr txBox="1">
            <a:spLocks/>
          </p:cNvSpPr>
          <p:nvPr/>
        </p:nvSpPr>
        <p:spPr>
          <a:xfrm>
            <a:off x="6592065" y="4818025"/>
            <a:ext cx="4891097" cy="106991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200" b="1" dirty="0">
                <a:solidFill>
                  <a:schemeClr val="bg1">
                    <a:alpha val="80000"/>
                  </a:schemeClr>
                </a:solidFill>
                <a:latin typeface="Roboto" charset="0"/>
                <a:ea typeface="Roboto" charset="0"/>
                <a:cs typeface="Roboto" charset="0"/>
              </a:rPr>
              <a:t>The overall market for database management solutions, [is] valued by IDC to be over $50 billion by 2018.</a:t>
            </a:r>
          </a:p>
        </p:txBody>
      </p:sp>
      <p:sp>
        <p:nvSpPr>
          <p:cNvPr id="50" name="Text Placeholder 2"/>
          <p:cNvSpPr>
            <a:spLocks noGrp="1"/>
          </p:cNvSpPr>
          <p:nvPr>
            <p:ph type="body" idx="1"/>
          </p:nvPr>
        </p:nvSpPr>
        <p:spPr>
          <a:xfrm>
            <a:off x="6592063" y="5600225"/>
            <a:ext cx="4558797" cy="250433"/>
          </a:xfrm>
        </p:spPr>
        <p:txBody>
          <a:bodyPr>
            <a:normAutofit/>
          </a:bodyPr>
          <a:lstStyle/>
          <a:p>
            <a:r>
              <a:rPr lang="en-US" sz="1000" i="1" dirty="0"/>
              <a:t>– Forbes (</a:t>
            </a:r>
            <a:r>
              <a:rPr lang="en-US" sz="1000" i="1" dirty="0">
                <a:solidFill>
                  <a:srgbClr val="E0B448"/>
                </a:solidFill>
              </a:rPr>
              <a:t>https://bit.ly/2Q5OJMY</a:t>
            </a:r>
            <a:r>
              <a:rPr lang="en-US" sz="1000" i="1" dirty="0"/>
              <a:t>)</a:t>
            </a:r>
            <a:endParaRPr lang="en-US" sz="1000" dirty="0"/>
          </a:p>
        </p:txBody>
      </p:sp>
      <p:sp>
        <p:nvSpPr>
          <p:cNvPr id="24" name="Text Placeholder 2">
            <a:extLst>
              <a:ext uri="{FF2B5EF4-FFF2-40B4-BE49-F238E27FC236}">
                <a16:creationId xmlns:a16="http://schemas.microsoft.com/office/drawing/2014/main" id="{4F288CCD-67A4-A944-B58B-A418A07F540C}"/>
              </a:ext>
            </a:extLst>
          </p:cNvPr>
          <p:cNvSpPr>
            <a:spLocks noGrp="1"/>
          </p:cNvSpPr>
          <p:nvPr>
            <p:ph type="body" idx="1"/>
          </p:nvPr>
        </p:nvSpPr>
        <p:spPr>
          <a:xfrm>
            <a:off x="831850" y="2584801"/>
            <a:ext cx="4385192" cy="3064880"/>
          </a:xfrm>
        </p:spPr>
        <p:txBody>
          <a:bodyPr>
            <a:normAutofit/>
          </a:bodyPr>
          <a:lstStyle/>
          <a:p>
            <a:pPr marL="184150" indent="-184150" algn="l">
              <a:buFont typeface="Arial" panose="020B0604020202020204" pitchFamily="34" charset="0"/>
              <a:buChar char="•"/>
            </a:pPr>
            <a:r>
              <a:rPr lang="en-US" sz="1700" dirty="0"/>
              <a:t>Hailed</a:t>
            </a:r>
            <a:r>
              <a:rPr lang="en-US" sz="1700" baseline="0" dirty="0"/>
              <a:t> as a one of the biggest paradigm shifts since</a:t>
            </a:r>
            <a:r>
              <a:rPr lang="en-US" sz="1700" dirty="0"/>
              <a:t> the internet itself</a:t>
            </a:r>
            <a:endParaRPr lang="en-US" sz="1700" baseline="0" dirty="0"/>
          </a:p>
          <a:p>
            <a:pPr marL="184150" indent="-184150" algn="l">
              <a:buFont typeface="Arial" panose="020B0604020202020204" pitchFamily="34" charset="0"/>
              <a:buChar char="•"/>
            </a:pPr>
            <a:r>
              <a:rPr lang="en-US" sz="1700" baseline="0" dirty="0"/>
              <a:t>An economic/transactional layer integrated directly into the internet without the need for centralized control</a:t>
            </a:r>
          </a:p>
          <a:p>
            <a:pPr marL="184150" indent="-184150" algn="l">
              <a:buFont typeface="Arial" panose="020B0604020202020204" pitchFamily="34" charset="0"/>
              <a:buChar char="•"/>
            </a:pPr>
            <a:r>
              <a:rPr lang="en-US" sz="1700" baseline="0" dirty="0"/>
              <a:t>Blockchain market estimated </a:t>
            </a:r>
            <a:r>
              <a:rPr lang="en-US" sz="1700" dirty="0"/>
              <a:t>to add $176 billion business value over next 7 years. </a:t>
            </a:r>
          </a:p>
          <a:p>
            <a:pPr marL="184150" indent="-184150" algn="l">
              <a:buFont typeface="Arial" panose="020B0604020202020204" pitchFamily="34" charset="0"/>
              <a:buChar char="•"/>
            </a:pPr>
            <a:r>
              <a:rPr lang="en-US" sz="1700" dirty="0"/>
              <a:t>Potentially disruptive to multiple industries and technology segments.</a:t>
            </a:r>
          </a:p>
          <a:p>
            <a:pPr marL="184150" indent="-184150" algn="l">
              <a:buFont typeface="Arial" panose="020B0604020202020204" pitchFamily="34" charset="0"/>
              <a:buChar char="•"/>
            </a:pPr>
            <a:r>
              <a:rPr lang="en-US" sz="1700" baseline="0" dirty="0"/>
              <a:t>Including the database market….</a:t>
            </a:r>
          </a:p>
          <a:p>
            <a:pPr marL="0" indent="0">
              <a:buNone/>
            </a:pPr>
            <a:endParaRPr lang="en-US" sz="1200" dirty="0"/>
          </a:p>
        </p:txBody>
      </p:sp>
      <p:pic>
        <p:nvPicPr>
          <p:cNvPr id="30" name="Picture 29"/>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5887359" y="1122481"/>
            <a:ext cx="544057" cy="442137"/>
          </a:xfrm>
          <a:prstGeom prst="rect">
            <a:avLst/>
          </a:prstGeom>
        </p:spPr>
      </p:pic>
      <p:pic>
        <p:nvPicPr>
          <p:cNvPr id="31" name="Picture 30"/>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5887359" y="2265733"/>
            <a:ext cx="544057" cy="442137"/>
          </a:xfrm>
          <a:prstGeom prst="rect">
            <a:avLst/>
          </a:prstGeom>
        </p:spPr>
      </p:pic>
      <p:pic>
        <p:nvPicPr>
          <p:cNvPr id="32" name="Picture 31"/>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5887359" y="3385088"/>
            <a:ext cx="544057" cy="442137"/>
          </a:xfrm>
          <a:prstGeom prst="rect">
            <a:avLst/>
          </a:prstGeom>
        </p:spPr>
      </p:pic>
      <p:pic>
        <p:nvPicPr>
          <p:cNvPr id="35" name="Picture 34"/>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5887359" y="4291652"/>
            <a:ext cx="544057" cy="442137"/>
          </a:xfrm>
          <a:prstGeom prst="rect">
            <a:avLst/>
          </a:prstGeom>
        </p:spPr>
      </p:pic>
      <p:pic>
        <p:nvPicPr>
          <p:cNvPr id="38" name="Picture 37"/>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5887359" y="5207544"/>
            <a:ext cx="544057" cy="442137"/>
          </a:xfrm>
          <a:prstGeom prst="rect">
            <a:avLst/>
          </a:prstGeom>
        </p:spPr>
      </p:pic>
    </p:spTree>
    <p:extLst>
      <p:ext uri="{BB962C8B-B14F-4D97-AF65-F5344CB8AC3E}">
        <p14:creationId xmlns:p14="http://schemas.microsoft.com/office/powerpoint/2010/main" val="1044410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
                                            <p:txEl>
                                              <p:pRg st="0" end="0"/>
                                            </p:txEl>
                                          </p:spTgt>
                                        </p:tgtEl>
                                        <p:attrNameLst>
                                          <p:attrName>style.visibility</p:attrName>
                                        </p:attrNameLst>
                                      </p:cBhvr>
                                      <p:to>
                                        <p:strVal val="visible"/>
                                      </p:to>
                                    </p:set>
                                    <p:animEffect transition="in" filter="fade">
                                      <p:cBhvr>
                                        <p:cTn id="7" dur="500"/>
                                        <p:tgtEl>
                                          <p:spTgt spid="24">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0">
                                            <p:txEl>
                                              <p:pRg st="0" end="0"/>
                                            </p:txEl>
                                          </p:spTgt>
                                        </p:tgtEl>
                                        <p:attrNameLst>
                                          <p:attrName>style.visibility</p:attrName>
                                        </p:attrNameLst>
                                      </p:cBhvr>
                                      <p:to>
                                        <p:strVal val="visible"/>
                                      </p:to>
                                    </p:set>
                                    <p:animEffect transition="in" filter="fade">
                                      <p:cBhvr>
                                        <p:cTn id="13" dur="500"/>
                                        <p:tgtEl>
                                          <p:spTgt spid="20">
                                            <p:txEl>
                                              <p:pRg st="0" end="0"/>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fade">
                                      <p:cBhvr>
                                        <p:cTn id="16" dur="500"/>
                                        <p:tgtEl>
                                          <p:spTgt spid="3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24">
                                            <p:txEl>
                                              <p:pRg st="1" end="1"/>
                                            </p:txEl>
                                          </p:spTgt>
                                        </p:tgtEl>
                                        <p:attrNameLst>
                                          <p:attrName>style.visibility</p:attrName>
                                        </p:attrNameLst>
                                      </p:cBhvr>
                                      <p:to>
                                        <p:strVal val="visible"/>
                                      </p:to>
                                    </p:set>
                                    <p:animEffect transition="in" filter="fade">
                                      <p:cBhvr>
                                        <p:cTn id="21" dur="500"/>
                                        <p:tgtEl>
                                          <p:spTgt spid="24">
                                            <p:txEl>
                                              <p:pRg st="1" end="1"/>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3"/>
                                        </p:tgtEl>
                                        <p:attrNameLst>
                                          <p:attrName>style.visibility</p:attrName>
                                        </p:attrNameLst>
                                      </p:cBhvr>
                                      <p:to>
                                        <p:strVal val="visible"/>
                                      </p:to>
                                    </p:set>
                                    <p:animEffect transition="in" filter="fade">
                                      <p:cBhvr>
                                        <p:cTn id="24" dur="500"/>
                                        <p:tgtEl>
                                          <p:spTgt spid="33"/>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4">
                                            <p:txEl>
                                              <p:pRg st="0" end="0"/>
                                            </p:txEl>
                                          </p:spTgt>
                                        </p:tgtEl>
                                        <p:attrNameLst>
                                          <p:attrName>style.visibility</p:attrName>
                                        </p:attrNameLst>
                                      </p:cBhvr>
                                      <p:to>
                                        <p:strVal val="visible"/>
                                      </p:to>
                                    </p:set>
                                    <p:animEffect transition="in" filter="fade">
                                      <p:cBhvr>
                                        <p:cTn id="27" dur="500"/>
                                        <p:tgtEl>
                                          <p:spTgt spid="34">
                                            <p:txEl>
                                              <p:pRg st="0" end="0"/>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31"/>
                                        </p:tgtEl>
                                        <p:attrNameLst>
                                          <p:attrName>style.visibility</p:attrName>
                                        </p:attrNameLst>
                                      </p:cBhvr>
                                      <p:to>
                                        <p:strVal val="visible"/>
                                      </p:to>
                                    </p:set>
                                    <p:animEffect transition="in" filter="fade">
                                      <p:cBhvr>
                                        <p:cTn id="30" dur="500"/>
                                        <p:tgtEl>
                                          <p:spTgt spid="31"/>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24">
                                            <p:txEl>
                                              <p:pRg st="2" end="2"/>
                                            </p:txEl>
                                          </p:spTgt>
                                        </p:tgtEl>
                                        <p:attrNameLst>
                                          <p:attrName>style.visibility</p:attrName>
                                        </p:attrNameLst>
                                      </p:cBhvr>
                                      <p:to>
                                        <p:strVal val="visible"/>
                                      </p:to>
                                    </p:set>
                                    <p:animEffect transition="in" filter="fade">
                                      <p:cBhvr>
                                        <p:cTn id="35" dur="500"/>
                                        <p:tgtEl>
                                          <p:spTgt spid="24">
                                            <p:txEl>
                                              <p:pRg st="2" end="2"/>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6"/>
                                        </p:tgtEl>
                                        <p:attrNameLst>
                                          <p:attrName>style.visibility</p:attrName>
                                        </p:attrNameLst>
                                      </p:cBhvr>
                                      <p:to>
                                        <p:strVal val="visible"/>
                                      </p:to>
                                    </p:set>
                                    <p:animEffect transition="in" filter="fade">
                                      <p:cBhvr>
                                        <p:cTn id="38" dur="500"/>
                                        <p:tgtEl>
                                          <p:spTgt spid="36"/>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7">
                                            <p:txEl>
                                              <p:pRg st="0" end="0"/>
                                            </p:txEl>
                                          </p:spTgt>
                                        </p:tgtEl>
                                        <p:attrNameLst>
                                          <p:attrName>style.visibility</p:attrName>
                                        </p:attrNameLst>
                                      </p:cBhvr>
                                      <p:to>
                                        <p:strVal val="visible"/>
                                      </p:to>
                                    </p:set>
                                    <p:animEffect transition="in" filter="fade">
                                      <p:cBhvr>
                                        <p:cTn id="41" dur="500"/>
                                        <p:tgtEl>
                                          <p:spTgt spid="37">
                                            <p:txEl>
                                              <p:pRg st="0" end="0"/>
                                            </p:txEl>
                                          </p:spTgt>
                                        </p:tgtEl>
                                      </p:cBhvr>
                                    </p:animEffect>
                                  </p:childTnLst>
                                </p:cTn>
                              </p:par>
                              <p:par>
                                <p:cTn id="42" presetID="10" presetClass="entr" presetSubtype="0" fill="hold" nodeType="withEffect">
                                  <p:stCondLst>
                                    <p:cond delay="0"/>
                                  </p:stCondLst>
                                  <p:childTnLst>
                                    <p:set>
                                      <p:cBhvr>
                                        <p:cTn id="43" dur="1" fill="hold">
                                          <p:stCondLst>
                                            <p:cond delay="0"/>
                                          </p:stCondLst>
                                        </p:cTn>
                                        <p:tgtEl>
                                          <p:spTgt spid="32"/>
                                        </p:tgtEl>
                                        <p:attrNameLst>
                                          <p:attrName>style.visibility</p:attrName>
                                        </p:attrNameLst>
                                      </p:cBhvr>
                                      <p:to>
                                        <p:strVal val="visible"/>
                                      </p:to>
                                    </p:set>
                                    <p:animEffect transition="in" filter="fade">
                                      <p:cBhvr>
                                        <p:cTn id="44" dur="500"/>
                                        <p:tgtEl>
                                          <p:spTgt spid="32"/>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24">
                                            <p:txEl>
                                              <p:pRg st="3" end="3"/>
                                            </p:txEl>
                                          </p:spTgt>
                                        </p:tgtEl>
                                        <p:attrNameLst>
                                          <p:attrName>style.visibility</p:attrName>
                                        </p:attrNameLst>
                                      </p:cBhvr>
                                      <p:to>
                                        <p:strVal val="visible"/>
                                      </p:to>
                                    </p:set>
                                    <p:animEffect transition="in" filter="fade">
                                      <p:cBhvr>
                                        <p:cTn id="49" dur="500"/>
                                        <p:tgtEl>
                                          <p:spTgt spid="24">
                                            <p:txEl>
                                              <p:pRg st="3" end="3"/>
                                            </p:txEl>
                                          </p:spTgt>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45"/>
                                        </p:tgtEl>
                                        <p:attrNameLst>
                                          <p:attrName>style.visibility</p:attrName>
                                        </p:attrNameLst>
                                      </p:cBhvr>
                                      <p:to>
                                        <p:strVal val="visible"/>
                                      </p:to>
                                    </p:set>
                                    <p:animEffect transition="in" filter="fade">
                                      <p:cBhvr>
                                        <p:cTn id="52" dur="500"/>
                                        <p:tgtEl>
                                          <p:spTgt spid="45"/>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46">
                                            <p:txEl>
                                              <p:pRg st="0" end="0"/>
                                            </p:txEl>
                                          </p:spTgt>
                                        </p:tgtEl>
                                        <p:attrNameLst>
                                          <p:attrName>style.visibility</p:attrName>
                                        </p:attrNameLst>
                                      </p:cBhvr>
                                      <p:to>
                                        <p:strVal val="visible"/>
                                      </p:to>
                                    </p:set>
                                    <p:animEffect transition="in" filter="fade">
                                      <p:cBhvr>
                                        <p:cTn id="55" dur="500"/>
                                        <p:tgtEl>
                                          <p:spTgt spid="46">
                                            <p:txEl>
                                              <p:pRg st="0" end="0"/>
                                            </p:txEl>
                                          </p:spTgt>
                                        </p:tgtEl>
                                      </p:cBhvr>
                                    </p:animEffect>
                                  </p:childTnLst>
                                </p:cTn>
                              </p:par>
                              <p:par>
                                <p:cTn id="56" presetID="10" presetClass="entr" presetSubtype="0" fill="hold" nodeType="withEffect">
                                  <p:stCondLst>
                                    <p:cond delay="0"/>
                                  </p:stCondLst>
                                  <p:childTnLst>
                                    <p:set>
                                      <p:cBhvr>
                                        <p:cTn id="57" dur="1" fill="hold">
                                          <p:stCondLst>
                                            <p:cond delay="0"/>
                                          </p:stCondLst>
                                        </p:cTn>
                                        <p:tgtEl>
                                          <p:spTgt spid="35"/>
                                        </p:tgtEl>
                                        <p:attrNameLst>
                                          <p:attrName>style.visibility</p:attrName>
                                        </p:attrNameLst>
                                      </p:cBhvr>
                                      <p:to>
                                        <p:strVal val="visible"/>
                                      </p:to>
                                    </p:set>
                                    <p:animEffect transition="in" filter="fade">
                                      <p:cBhvr>
                                        <p:cTn id="58" dur="500"/>
                                        <p:tgtEl>
                                          <p:spTgt spid="35"/>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24">
                                            <p:txEl>
                                              <p:pRg st="4" end="4"/>
                                            </p:txEl>
                                          </p:spTgt>
                                        </p:tgtEl>
                                        <p:attrNameLst>
                                          <p:attrName>style.visibility</p:attrName>
                                        </p:attrNameLst>
                                      </p:cBhvr>
                                      <p:to>
                                        <p:strVal val="visible"/>
                                      </p:to>
                                    </p:set>
                                    <p:animEffect transition="in" filter="fade">
                                      <p:cBhvr>
                                        <p:cTn id="63" dur="500"/>
                                        <p:tgtEl>
                                          <p:spTgt spid="24">
                                            <p:txEl>
                                              <p:pRg st="4" end="4"/>
                                            </p:txEl>
                                          </p:spTgt>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49"/>
                                        </p:tgtEl>
                                        <p:attrNameLst>
                                          <p:attrName>style.visibility</p:attrName>
                                        </p:attrNameLst>
                                      </p:cBhvr>
                                      <p:to>
                                        <p:strVal val="visible"/>
                                      </p:to>
                                    </p:set>
                                    <p:animEffect transition="in" filter="fade">
                                      <p:cBhvr>
                                        <p:cTn id="66" dur="500"/>
                                        <p:tgtEl>
                                          <p:spTgt spid="49"/>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50">
                                            <p:txEl>
                                              <p:pRg st="0" end="0"/>
                                            </p:txEl>
                                          </p:spTgt>
                                        </p:tgtEl>
                                        <p:attrNameLst>
                                          <p:attrName>style.visibility</p:attrName>
                                        </p:attrNameLst>
                                      </p:cBhvr>
                                      <p:to>
                                        <p:strVal val="visible"/>
                                      </p:to>
                                    </p:set>
                                    <p:animEffect transition="in" filter="fade">
                                      <p:cBhvr>
                                        <p:cTn id="69" dur="500"/>
                                        <p:tgtEl>
                                          <p:spTgt spid="50">
                                            <p:txEl>
                                              <p:pRg st="0" end="0"/>
                                            </p:txEl>
                                          </p:spTgt>
                                        </p:tgtEl>
                                      </p:cBhvr>
                                    </p:animEffect>
                                  </p:childTnLst>
                                </p:cTn>
                              </p:par>
                              <p:par>
                                <p:cTn id="70" presetID="10" presetClass="entr" presetSubtype="0" fill="hold" nodeType="withEffect">
                                  <p:stCondLst>
                                    <p:cond delay="0"/>
                                  </p:stCondLst>
                                  <p:childTnLst>
                                    <p:set>
                                      <p:cBhvr>
                                        <p:cTn id="71" dur="1" fill="hold">
                                          <p:stCondLst>
                                            <p:cond delay="0"/>
                                          </p:stCondLst>
                                        </p:cTn>
                                        <p:tgtEl>
                                          <p:spTgt spid="38"/>
                                        </p:tgtEl>
                                        <p:attrNameLst>
                                          <p:attrName>style.visibility</p:attrName>
                                        </p:attrNameLst>
                                      </p:cBhvr>
                                      <p:to>
                                        <p:strVal val="visible"/>
                                      </p:to>
                                    </p:set>
                                    <p:animEffect transition="in" filter="fade">
                                      <p:cBhvr>
                                        <p:cTn id="72"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20" grpId="0" build="p"/>
      <p:bldP spid="33" grpId="0"/>
      <p:bldP spid="34" grpId="0" build="p"/>
      <p:bldP spid="36" grpId="0"/>
      <p:bldP spid="37" grpId="0" build="p"/>
      <p:bldP spid="45" grpId="0"/>
      <p:bldP spid="46" grpId="0" build="p"/>
      <p:bldP spid="49" grpId="0"/>
      <p:bldP spid="50"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 name="Content Placeholder 2"/>
          <p:cNvSpPr txBox="1">
            <a:spLocks/>
          </p:cNvSpPr>
          <p:nvPr/>
        </p:nvSpPr>
        <p:spPr>
          <a:xfrm>
            <a:off x="932184" y="1733652"/>
            <a:ext cx="4666827" cy="49076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1600" dirty="0">
                <a:solidFill>
                  <a:schemeClr val="bg1"/>
                </a:solidFill>
                <a:latin typeface="Roboto" charset="0"/>
                <a:ea typeface="Roboto" charset="0"/>
                <a:cs typeface="Roboto" charset="0"/>
              </a:rPr>
              <a:t>The Blockchain represents a new type of database:</a:t>
            </a:r>
          </a:p>
        </p:txBody>
      </p:sp>
      <p:sp>
        <p:nvSpPr>
          <p:cNvPr id="71" name="Title 2"/>
          <p:cNvSpPr txBox="1">
            <a:spLocks/>
          </p:cNvSpPr>
          <p:nvPr/>
        </p:nvSpPr>
        <p:spPr>
          <a:xfrm>
            <a:off x="831850" y="466344"/>
            <a:ext cx="7148368" cy="122434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500" b="1" kern="1200" baseline="0">
                <a:solidFill>
                  <a:schemeClr val="bg1"/>
                </a:solidFill>
                <a:latin typeface="Roboto" charset="0"/>
                <a:ea typeface="Roboto" charset="0"/>
                <a:cs typeface="Roboto" charset="0"/>
              </a:defRPr>
            </a:lvl1pPr>
          </a:lstStyle>
          <a:p>
            <a:r>
              <a:rPr lang="en-US" sz="3200" dirty="0"/>
              <a:t>Blockchain vs DBMS</a:t>
            </a:r>
          </a:p>
        </p:txBody>
      </p:sp>
      <p:sp>
        <p:nvSpPr>
          <p:cNvPr id="111" name="Rounded Rectangle 110"/>
          <p:cNvSpPr/>
          <p:nvPr/>
        </p:nvSpPr>
        <p:spPr>
          <a:xfrm>
            <a:off x="575299" y="2463273"/>
            <a:ext cx="9893892" cy="3020634"/>
          </a:xfrm>
          <a:prstGeom prst="roundRect">
            <a:avLst>
              <a:gd name="adj" fmla="val 5561"/>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grpSp>
        <p:nvGrpSpPr>
          <p:cNvPr id="11" name="Group 10">
            <a:extLst>
              <a:ext uri="{FF2B5EF4-FFF2-40B4-BE49-F238E27FC236}">
                <a16:creationId xmlns:a16="http://schemas.microsoft.com/office/drawing/2014/main" id="{796C3EEA-D5FC-9841-9576-21CAE39F0028}"/>
              </a:ext>
            </a:extLst>
          </p:cNvPr>
          <p:cNvGrpSpPr/>
          <p:nvPr/>
        </p:nvGrpSpPr>
        <p:grpSpPr>
          <a:xfrm>
            <a:off x="8143798" y="2824528"/>
            <a:ext cx="1993999" cy="1798169"/>
            <a:chOff x="1250629" y="2745235"/>
            <a:chExt cx="1993999" cy="1798169"/>
          </a:xfrm>
        </p:grpSpPr>
        <p:sp>
          <p:nvSpPr>
            <p:cNvPr id="113" name="Content Placeholder 2"/>
            <p:cNvSpPr txBox="1">
              <a:spLocks/>
            </p:cNvSpPr>
            <p:nvPr/>
          </p:nvSpPr>
          <p:spPr>
            <a:xfrm>
              <a:off x="1985888" y="2909127"/>
              <a:ext cx="1258740" cy="29861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1400" b="1" dirty="0">
                  <a:solidFill>
                    <a:schemeClr val="bg1"/>
                  </a:solidFill>
                  <a:latin typeface="Roboto" charset="0"/>
                  <a:ea typeface="Roboto" charset="0"/>
                  <a:cs typeface="Roboto" charset="0"/>
                </a:rPr>
                <a:t>Public</a:t>
              </a:r>
            </a:p>
          </p:txBody>
        </p:sp>
        <p:grpSp>
          <p:nvGrpSpPr>
            <p:cNvPr id="3" name="Group 2">
              <a:extLst>
                <a:ext uri="{FF2B5EF4-FFF2-40B4-BE49-F238E27FC236}">
                  <a16:creationId xmlns:a16="http://schemas.microsoft.com/office/drawing/2014/main" id="{C4B7168F-A01E-5D4C-9F37-872515FEB7A8}"/>
                </a:ext>
              </a:extLst>
            </p:cNvPr>
            <p:cNvGrpSpPr/>
            <p:nvPr/>
          </p:nvGrpSpPr>
          <p:grpSpPr>
            <a:xfrm>
              <a:off x="1250629" y="2745235"/>
              <a:ext cx="1750837" cy="1798169"/>
              <a:chOff x="1250629" y="2745235"/>
              <a:chExt cx="1750837" cy="1798169"/>
            </a:xfrm>
          </p:grpSpPr>
          <p:grpSp>
            <p:nvGrpSpPr>
              <p:cNvPr id="137" name="Group 136"/>
              <p:cNvGrpSpPr/>
              <p:nvPr/>
            </p:nvGrpSpPr>
            <p:grpSpPr>
              <a:xfrm>
                <a:off x="1250629" y="2745235"/>
                <a:ext cx="632208" cy="626401"/>
                <a:chOff x="2216490" y="2520848"/>
                <a:chExt cx="632208" cy="626401"/>
              </a:xfrm>
              <a:solidFill>
                <a:schemeClr val="bg1"/>
              </a:solidFill>
            </p:grpSpPr>
            <p:sp>
              <p:nvSpPr>
                <p:cNvPr id="138" name="Овал 14">
                  <a:extLst>
                    <a:ext uri="{FF2B5EF4-FFF2-40B4-BE49-F238E27FC236}">
                      <a16:creationId xmlns:a16="http://schemas.microsoft.com/office/drawing/2014/main" id="{37509FED-DD0F-F949-8A91-F284836E844B}"/>
                    </a:ext>
                  </a:extLst>
                </p:cNvPr>
                <p:cNvSpPr/>
                <p:nvPr/>
              </p:nvSpPr>
              <p:spPr>
                <a:xfrm>
                  <a:off x="2216490" y="2520848"/>
                  <a:ext cx="632208" cy="62640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400"/>
                </a:p>
              </p:txBody>
            </p:sp>
            <p:pic>
              <p:nvPicPr>
                <p:cNvPr id="139" name="Picture 138">
                  <a:extLst>
                    <a:ext uri="{FF2B5EF4-FFF2-40B4-BE49-F238E27FC236}">
                      <a16:creationId xmlns:a16="http://schemas.microsoft.com/office/drawing/2014/main" id="{3EDCD564-7DBC-4210-B245-92969820008F}"/>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342003" y="2647788"/>
                  <a:ext cx="363647" cy="363647"/>
                </a:xfrm>
                <a:prstGeom prst="rect">
                  <a:avLst/>
                </a:prstGeom>
                <a:grpFill/>
              </p:spPr>
            </p:pic>
          </p:grpSp>
          <p:sp>
            <p:nvSpPr>
              <p:cNvPr id="2" name="TextBox 1">
                <a:extLst>
                  <a:ext uri="{FF2B5EF4-FFF2-40B4-BE49-F238E27FC236}">
                    <a16:creationId xmlns:a16="http://schemas.microsoft.com/office/drawing/2014/main" id="{C972831A-A13D-3247-B0C4-98C03D55F011}"/>
                  </a:ext>
                </a:extLst>
              </p:cNvPr>
              <p:cNvSpPr txBox="1"/>
              <p:nvPr/>
            </p:nvSpPr>
            <p:spPr>
              <a:xfrm>
                <a:off x="1250629" y="3589297"/>
                <a:ext cx="1750837" cy="954107"/>
              </a:xfrm>
              <a:prstGeom prst="rect">
                <a:avLst/>
              </a:prstGeom>
              <a:noFill/>
            </p:spPr>
            <p:txBody>
              <a:bodyPr wrap="square" lIns="0" rtlCol="0">
                <a:spAutoFit/>
              </a:bodyPr>
              <a:lstStyle/>
              <a:p>
                <a:r>
                  <a:rPr lang="en-AU" sz="1400" dirty="0">
                    <a:solidFill>
                      <a:schemeClr val="bg1"/>
                    </a:solidFill>
                    <a:latin typeface="Roboto" panose="02000000000000000000" pitchFamily="2" charset="0"/>
                    <a:ea typeface="Roboto" panose="02000000000000000000" pitchFamily="2" charset="0"/>
                  </a:rPr>
                  <a:t>Transactions on the Blockchain are public (though they may be anonymous). </a:t>
                </a:r>
                <a:endParaRPr lang="en-US" sz="1400" dirty="0">
                  <a:solidFill>
                    <a:schemeClr val="bg1"/>
                  </a:solidFill>
                  <a:latin typeface="Roboto" panose="02000000000000000000" pitchFamily="2" charset="0"/>
                  <a:ea typeface="Roboto" panose="02000000000000000000" pitchFamily="2" charset="0"/>
                </a:endParaRPr>
              </a:p>
            </p:txBody>
          </p:sp>
        </p:grpSp>
      </p:grpSp>
      <p:grpSp>
        <p:nvGrpSpPr>
          <p:cNvPr id="12" name="Group 11">
            <a:extLst>
              <a:ext uri="{FF2B5EF4-FFF2-40B4-BE49-F238E27FC236}">
                <a16:creationId xmlns:a16="http://schemas.microsoft.com/office/drawing/2014/main" id="{E34EF222-0192-BA42-AAD7-D8B37DA8FDC8}"/>
              </a:ext>
            </a:extLst>
          </p:cNvPr>
          <p:cNvGrpSpPr/>
          <p:nvPr/>
        </p:nvGrpSpPr>
        <p:grpSpPr>
          <a:xfrm>
            <a:off x="1248437" y="2769505"/>
            <a:ext cx="2014524" cy="2019500"/>
            <a:chOff x="3604436" y="2739348"/>
            <a:chExt cx="2014524" cy="2019500"/>
          </a:xfrm>
        </p:grpSpPr>
        <p:sp>
          <p:nvSpPr>
            <p:cNvPr id="115" name="Content Placeholder 2"/>
            <p:cNvSpPr txBox="1">
              <a:spLocks/>
            </p:cNvSpPr>
            <p:nvPr/>
          </p:nvSpPr>
          <p:spPr>
            <a:xfrm>
              <a:off x="4360220" y="2909127"/>
              <a:ext cx="1258740" cy="29861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1400" b="1" dirty="0">
                  <a:solidFill>
                    <a:schemeClr val="bg1"/>
                  </a:solidFill>
                  <a:latin typeface="Roboto" charset="0"/>
                  <a:ea typeface="Roboto" charset="0"/>
                  <a:cs typeface="Roboto" charset="0"/>
                </a:rPr>
                <a:t>Tamper Proof</a:t>
              </a:r>
            </a:p>
          </p:txBody>
        </p:sp>
        <p:grpSp>
          <p:nvGrpSpPr>
            <p:cNvPr id="8" name="Group 7">
              <a:extLst>
                <a:ext uri="{FF2B5EF4-FFF2-40B4-BE49-F238E27FC236}">
                  <a16:creationId xmlns:a16="http://schemas.microsoft.com/office/drawing/2014/main" id="{99EE74F5-CBD9-8046-A2FE-CC4F98AFE72E}"/>
                </a:ext>
              </a:extLst>
            </p:cNvPr>
            <p:cNvGrpSpPr/>
            <p:nvPr/>
          </p:nvGrpSpPr>
          <p:grpSpPr>
            <a:xfrm>
              <a:off x="3604436" y="2739348"/>
              <a:ext cx="1805182" cy="2019500"/>
              <a:chOff x="3604436" y="2739348"/>
              <a:chExt cx="1805182" cy="2019500"/>
            </a:xfrm>
          </p:grpSpPr>
          <p:sp>
            <p:nvSpPr>
              <p:cNvPr id="140" name="Овал 14">
                <a:extLst>
                  <a:ext uri="{FF2B5EF4-FFF2-40B4-BE49-F238E27FC236}">
                    <a16:creationId xmlns:a16="http://schemas.microsoft.com/office/drawing/2014/main" id="{DDE99195-71AF-424B-A083-8057CAB50916}"/>
                  </a:ext>
                </a:extLst>
              </p:cNvPr>
              <p:cNvSpPr/>
              <p:nvPr/>
            </p:nvSpPr>
            <p:spPr>
              <a:xfrm>
                <a:off x="3607966" y="2739348"/>
                <a:ext cx="644091" cy="63817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400"/>
              </a:p>
            </p:txBody>
          </p:sp>
          <p:pic>
            <p:nvPicPr>
              <p:cNvPr id="141" name="Picture 140">
                <a:extLst>
                  <a:ext uri="{FF2B5EF4-FFF2-40B4-BE49-F238E27FC236}">
                    <a16:creationId xmlns:a16="http://schemas.microsoft.com/office/drawing/2014/main" id="{B3121C14-3C55-4D4A-B5EE-9F30D948EB72}"/>
                  </a:ext>
                </a:extLst>
              </p:cNvPr>
              <p:cNvPicPr>
                <a:picLocks noChangeAspect="1"/>
              </p:cNvPicPr>
              <p:nvPr/>
            </p:nvPicPr>
            <p:blipFill>
              <a:blip r:embed="rId4"/>
              <a:stretch>
                <a:fillRect/>
              </a:stretch>
            </p:blipFill>
            <p:spPr>
              <a:xfrm>
                <a:off x="3742374" y="2849512"/>
                <a:ext cx="375274" cy="386310"/>
              </a:xfrm>
              <a:prstGeom prst="rect">
                <a:avLst/>
              </a:prstGeom>
            </p:spPr>
          </p:pic>
          <p:sp>
            <p:nvSpPr>
              <p:cNvPr id="25" name="TextBox 24">
                <a:extLst>
                  <a:ext uri="{FF2B5EF4-FFF2-40B4-BE49-F238E27FC236}">
                    <a16:creationId xmlns:a16="http://schemas.microsoft.com/office/drawing/2014/main" id="{8A77B535-A676-F648-8A2B-8F98DBC41CCC}"/>
                  </a:ext>
                </a:extLst>
              </p:cNvPr>
              <p:cNvSpPr txBox="1"/>
              <p:nvPr/>
            </p:nvSpPr>
            <p:spPr>
              <a:xfrm>
                <a:off x="3604436" y="3589297"/>
                <a:ext cx="1805182" cy="1169551"/>
              </a:xfrm>
              <a:prstGeom prst="rect">
                <a:avLst/>
              </a:prstGeom>
              <a:noFill/>
            </p:spPr>
            <p:txBody>
              <a:bodyPr wrap="square" lIns="0" rtlCol="0">
                <a:spAutoFit/>
              </a:bodyPr>
              <a:lstStyle/>
              <a:p>
                <a:r>
                  <a:rPr lang="en-AU" sz="1400" dirty="0">
                    <a:solidFill>
                      <a:schemeClr val="bg1"/>
                    </a:solidFill>
                    <a:latin typeface="Roboto" panose="02000000000000000000" pitchFamily="2" charset="0"/>
                    <a:ea typeface="Roboto" panose="02000000000000000000" pitchFamily="2" charset="0"/>
                  </a:rPr>
                  <a:t>Transactions on the Blockchain cannot be altered and are cryptographically proven.  </a:t>
                </a:r>
                <a:endParaRPr lang="en-US" sz="1400" dirty="0">
                  <a:solidFill>
                    <a:schemeClr val="bg1"/>
                  </a:solidFill>
                  <a:latin typeface="Roboto" panose="02000000000000000000" pitchFamily="2" charset="0"/>
                  <a:ea typeface="Roboto" panose="02000000000000000000" pitchFamily="2" charset="0"/>
                </a:endParaRPr>
              </a:p>
            </p:txBody>
          </p:sp>
        </p:grpSp>
      </p:grpSp>
      <p:grpSp>
        <p:nvGrpSpPr>
          <p:cNvPr id="13" name="Group 12">
            <a:extLst>
              <a:ext uri="{FF2B5EF4-FFF2-40B4-BE49-F238E27FC236}">
                <a16:creationId xmlns:a16="http://schemas.microsoft.com/office/drawing/2014/main" id="{74DE9F9B-7769-EA40-948E-F90270F0E381}"/>
              </a:ext>
            </a:extLst>
          </p:cNvPr>
          <p:cNvGrpSpPr/>
          <p:nvPr/>
        </p:nvGrpSpPr>
        <p:grpSpPr>
          <a:xfrm>
            <a:off x="5977186" y="2739348"/>
            <a:ext cx="2003032" cy="2019500"/>
            <a:chOff x="5977186" y="2739348"/>
            <a:chExt cx="2003032" cy="2019500"/>
          </a:xfrm>
        </p:grpSpPr>
        <p:sp>
          <p:nvSpPr>
            <p:cNvPr id="114" name="Content Placeholder 2"/>
            <p:cNvSpPr txBox="1">
              <a:spLocks/>
            </p:cNvSpPr>
            <p:nvPr/>
          </p:nvSpPr>
          <p:spPr>
            <a:xfrm>
              <a:off x="6721478" y="2909127"/>
              <a:ext cx="1258740" cy="29861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1400" b="1" dirty="0">
                  <a:solidFill>
                    <a:schemeClr val="bg1"/>
                  </a:solidFill>
                  <a:latin typeface="Roboto" charset="0"/>
                  <a:ea typeface="Roboto" charset="0"/>
                  <a:cs typeface="Roboto" charset="0"/>
                </a:rPr>
                <a:t>Distributed</a:t>
              </a:r>
            </a:p>
          </p:txBody>
        </p:sp>
        <p:grpSp>
          <p:nvGrpSpPr>
            <p:cNvPr id="9" name="Group 8">
              <a:extLst>
                <a:ext uri="{FF2B5EF4-FFF2-40B4-BE49-F238E27FC236}">
                  <a16:creationId xmlns:a16="http://schemas.microsoft.com/office/drawing/2014/main" id="{D2B74DC5-2A4F-2647-A8C4-EAE99B6329E1}"/>
                </a:ext>
              </a:extLst>
            </p:cNvPr>
            <p:cNvGrpSpPr/>
            <p:nvPr/>
          </p:nvGrpSpPr>
          <p:grpSpPr>
            <a:xfrm>
              <a:off x="5977186" y="2739348"/>
              <a:ext cx="1806764" cy="2019500"/>
              <a:chOff x="5977186" y="2739348"/>
              <a:chExt cx="1806764" cy="2019500"/>
            </a:xfrm>
          </p:grpSpPr>
          <p:sp>
            <p:nvSpPr>
              <p:cNvPr id="142" name="Овал 14">
                <a:extLst>
                  <a:ext uri="{FF2B5EF4-FFF2-40B4-BE49-F238E27FC236}">
                    <a16:creationId xmlns:a16="http://schemas.microsoft.com/office/drawing/2014/main" id="{DDE99195-71AF-424B-A083-8057CAB50916}"/>
                  </a:ext>
                </a:extLst>
              </p:cNvPr>
              <p:cNvSpPr/>
              <p:nvPr/>
            </p:nvSpPr>
            <p:spPr>
              <a:xfrm>
                <a:off x="5977186" y="2739348"/>
                <a:ext cx="644091" cy="63817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400"/>
              </a:p>
            </p:txBody>
          </p:sp>
          <p:pic>
            <p:nvPicPr>
              <p:cNvPr id="143" name="Picture 142">
                <a:extLst>
                  <a:ext uri="{FF2B5EF4-FFF2-40B4-BE49-F238E27FC236}">
                    <a16:creationId xmlns:a16="http://schemas.microsoft.com/office/drawing/2014/main" id="{882B99B6-5711-44D7-8FEF-3C042EBF49CE}"/>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107658" y="2872175"/>
                <a:ext cx="402155" cy="348876"/>
              </a:xfrm>
              <a:prstGeom prst="rect">
                <a:avLst/>
              </a:prstGeom>
            </p:spPr>
          </p:pic>
          <p:sp>
            <p:nvSpPr>
              <p:cNvPr id="26" name="TextBox 25">
                <a:extLst>
                  <a:ext uri="{FF2B5EF4-FFF2-40B4-BE49-F238E27FC236}">
                    <a16:creationId xmlns:a16="http://schemas.microsoft.com/office/drawing/2014/main" id="{3AADA1D7-2BF9-1547-8CEF-E77C2E8C9DC9}"/>
                  </a:ext>
                </a:extLst>
              </p:cNvPr>
              <p:cNvSpPr txBox="1"/>
              <p:nvPr/>
            </p:nvSpPr>
            <p:spPr>
              <a:xfrm>
                <a:off x="5978768" y="3589297"/>
                <a:ext cx="1805182" cy="1169551"/>
              </a:xfrm>
              <a:prstGeom prst="rect">
                <a:avLst/>
              </a:prstGeom>
              <a:noFill/>
            </p:spPr>
            <p:txBody>
              <a:bodyPr wrap="square" lIns="0" rtlCol="0">
                <a:spAutoFit/>
              </a:bodyPr>
              <a:lstStyle/>
              <a:p>
                <a:r>
                  <a:rPr lang="en-AU" sz="1400" dirty="0">
                    <a:solidFill>
                      <a:schemeClr val="bg1"/>
                    </a:solidFill>
                    <a:latin typeface="Roboto" panose="02000000000000000000" pitchFamily="2" charset="0"/>
                    <a:ea typeface="Roboto" panose="02000000000000000000" pitchFamily="2" charset="0"/>
                  </a:rPr>
                  <a:t>The Blockchain has no central  administrator or centralized data storage</a:t>
                </a:r>
                <a:endParaRPr lang="en-US" sz="1400" dirty="0">
                  <a:solidFill>
                    <a:schemeClr val="bg1"/>
                  </a:solidFill>
                  <a:latin typeface="Roboto" panose="02000000000000000000" pitchFamily="2" charset="0"/>
                  <a:ea typeface="Roboto" panose="02000000000000000000" pitchFamily="2" charset="0"/>
                </a:endParaRPr>
              </a:p>
            </p:txBody>
          </p:sp>
        </p:grpSp>
      </p:grpSp>
      <p:grpSp>
        <p:nvGrpSpPr>
          <p:cNvPr id="14" name="Group 13">
            <a:extLst>
              <a:ext uri="{FF2B5EF4-FFF2-40B4-BE49-F238E27FC236}">
                <a16:creationId xmlns:a16="http://schemas.microsoft.com/office/drawing/2014/main" id="{B3136167-BB4A-A147-871A-50EB3A0B10D7}"/>
              </a:ext>
            </a:extLst>
          </p:cNvPr>
          <p:cNvGrpSpPr/>
          <p:nvPr/>
        </p:nvGrpSpPr>
        <p:grpSpPr>
          <a:xfrm>
            <a:off x="3442188" y="2769505"/>
            <a:ext cx="2371418" cy="1798170"/>
            <a:chOff x="8296994" y="2745234"/>
            <a:chExt cx="2371418" cy="1798170"/>
          </a:xfrm>
        </p:grpSpPr>
        <p:sp>
          <p:nvSpPr>
            <p:cNvPr id="128" name="Content Placeholder 2"/>
            <p:cNvSpPr txBox="1">
              <a:spLocks/>
            </p:cNvSpPr>
            <p:nvPr/>
          </p:nvSpPr>
          <p:spPr>
            <a:xfrm>
              <a:off x="9107164" y="2909127"/>
              <a:ext cx="1561248" cy="29861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1400" b="1" dirty="0">
                  <a:solidFill>
                    <a:schemeClr val="bg1"/>
                  </a:solidFill>
                  <a:latin typeface="Roboto" charset="0"/>
                  <a:ea typeface="Roboto" charset="0"/>
                  <a:cs typeface="Roboto" charset="0"/>
                </a:rPr>
                <a:t>Immutable History</a:t>
              </a:r>
            </a:p>
          </p:txBody>
        </p:sp>
        <p:grpSp>
          <p:nvGrpSpPr>
            <p:cNvPr id="10" name="Group 9">
              <a:extLst>
                <a:ext uri="{FF2B5EF4-FFF2-40B4-BE49-F238E27FC236}">
                  <a16:creationId xmlns:a16="http://schemas.microsoft.com/office/drawing/2014/main" id="{823FF489-2E3A-7748-9F7C-94A832A312DB}"/>
                </a:ext>
              </a:extLst>
            </p:cNvPr>
            <p:cNvGrpSpPr/>
            <p:nvPr/>
          </p:nvGrpSpPr>
          <p:grpSpPr>
            <a:xfrm>
              <a:off x="8296994" y="2745234"/>
              <a:ext cx="1984771" cy="1798170"/>
              <a:chOff x="8296994" y="2745234"/>
              <a:chExt cx="1984771" cy="1798170"/>
            </a:xfrm>
          </p:grpSpPr>
          <p:grpSp>
            <p:nvGrpSpPr>
              <p:cNvPr id="134" name="Group 133"/>
              <p:cNvGrpSpPr/>
              <p:nvPr/>
            </p:nvGrpSpPr>
            <p:grpSpPr>
              <a:xfrm>
                <a:off x="8346405" y="2745234"/>
                <a:ext cx="632208" cy="626402"/>
                <a:chOff x="2216490" y="4762847"/>
                <a:chExt cx="632208" cy="626402"/>
              </a:xfrm>
              <a:solidFill>
                <a:schemeClr val="bg1"/>
              </a:solidFill>
            </p:grpSpPr>
            <p:sp>
              <p:nvSpPr>
                <p:cNvPr id="135" name="Овал 14">
                  <a:extLst>
                    <a:ext uri="{FF2B5EF4-FFF2-40B4-BE49-F238E27FC236}">
                      <a16:creationId xmlns:a16="http://schemas.microsoft.com/office/drawing/2014/main" id="{06CFD060-704A-D64D-945A-0454DA73BC7A}"/>
                    </a:ext>
                  </a:extLst>
                </p:cNvPr>
                <p:cNvSpPr/>
                <p:nvPr/>
              </p:nvSpPr>
              <p:spPr>
                <a:xfrm>
                  <a:off x="2216490" y="4762847"/>
                  <a:ext cx="632208" cy="62640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400"/>
                </a:p>
              </p:txBody>
            </p:sp>
            <p:pic>
              <p:nvPicPr>
                <p:cNvPr id="136" name="Picture 135">
                  <a:extLst>
                    <a:ext uri="{FF2B5EF4-FFF2-40B4-BE49-F238E27FC236}">
                      <a16:creationId xmlns:a16="http://schemas.microsoft.com/office/drawing/2014/main" id="{9192E66D-A85F-480D-AEE4-266D2DF5F3A4}"/>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2395717" y="4900903"/>
                  <a:ext cx="273754" cy="318754"/>
                </a:xfrm>
                <a:prstGeom prst="rect">
                  <a:avLst/>
                </a:prstGeom>
                <a:grpFill/>
              </p:spPr>
            </p:pic>
          </p:grpSp>
          <p:sp>
            <p:nvSpPr>
              <p:cNvPr id="27" name="TextBox 26">
                <a:extLst>
                  <a:ext uri="{FF2B5EF4-FFF2-40B4-BE49-F238E27FC236}">
                    <a16:creationId xmlns:a16="http://schemas.microsoft.com/office/drawing/2014/main" id="{455186E5-7529-F54A-B00D-5F49BE473D1F}"/>
                  </a:ext>
                </a:extLst>
              </p:cNvPr>
              <p:cNvSpPr txBox="1"/>
              <p:nvPr/>
            </p:nvSpPr>
            <p:spPr>
              <a:xfrm>
                <a:off x="8296994" y="3589297"/>
                <a:ext cx="1984771" cy="954107"/>
              </a:xfrm>
              <a:prstGeom prst="rect">
                <a:avLst/>
              </a:prstGeom>
              <a:noFill/>
            </p:spPr>
            <p:txBody>
              <a:bodyPr wrap="square" lIns="0" rtlCol="0">
                <a:spAutoFit/>
              </a:bodyPr>
              <a:lstStyle/>
              <a:p>
                <a:r>
                  <a:rPr lang="en-AU" sz="1400" dirty="0">
                    <a:solidFill>
                      <a:schemeClr val="bg1"/>
                    </a:solidFill>
                    <a:latin typeface="Roboto" panose="02000000000000000000" pitchFamily="2" charset="0"/>
                    <a:ea typeface="Roboto" panose="02000000000000000000" pitchFamily="2" charset="0"/>
                  </a:rPr>
                  <a:t>The full history of all Blockchain transactions is preserved.</a:t>
                </a:r>
                <a:endParaRPr lang="en-US" sz="1400" dirty="0">
                  <a:solidFill>
                    <a:schemeClr val="bg1"/>
                  </a:solidFill>
                  <a:latin typeface="Roboto" panose="02000000000000000000" pitchFamily="2" charset="0"/>
                  <a:ea typeface="Roboto" panose="02000000000000000000" pitchFamily="2" charset="0"/>
                </a:endParaRPr>
              </a:p>
            </p:txBody>
          </p:sp>
        </p:grpSp>
      </p:grpSp>
    </p:spTree>
    <p:extLst>
      <p:ext uri="{BB962C8B-B14F-4D97-AF65-F5344CB8AC3E}">
        <p14:creationId xmlns:p14="http://schemas.microsoft.com/office/powerpoint/2010/main" val="1165008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2"/>
                                        </p:tgtEl>
                                        <p:attrNameLst>
                                          <p:attrName>style.visibility</p:attrName>
                                        </p:attrNameLst>
                                      </p:cBhvr>
                                      <p:to>
                                        <p:strVal val="visible"/>
                                      </p:to>
                                    </p:set>
                                    <p:animEffect transition="in" filter="fade">
                                      <p:cBhvr>
                                        <p:cTn id="7" dur="500"/>
                                        <p:tgtEl>
                                          <p:spTgt spid="13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11"/>
                                        </p:tgtEl>
                                        <p:attrNameLst>
                                          <p:attrName>style.visibility</p:attrName>
                                        </p:attrNameLst>
                                      </p:cBhvr>
                                      <p:to>
                                        <p:strVal val="visible"/>
                                      </p:to>
                                    </p:set>
                                    <p:animEffect transition="in" filter="fade">
                                      <p:cBhvr>
                                        <p:cTn id="11" dur="500"/>
                                        <p:tgtEl>
                                          <p:spTgt spid="111"/>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500"/>
                                        <p:tgtEl>
                                          <p:spTgt spid="14"/>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fade">
                                      <p:cBhvr>
                                        <p:cTn id="26" dur="500"/>
                                        <p:tgtEl>
                                          <p:spTgt spid="13"/>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2" grpId="0"/>
      <p:bldP spid="111"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E557B"/>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1704998" y="1753172"/>
            <a:ext cx="4386418" cy="805543"/>
          </a:xfrm>
        </p:spPr>
        <p:txBody>
          <a:bodyPr>
            <a:noAutofit/>
          </a:bodyPr>
          <a:lstStyle/>
          <a:p>
            <a:r>
              <a:rPr lang="en-US" sz="3200" dirty="0"/>
              <a:t>Immutability is</a:t>
            </a:r>
            <a:br>
              <a:rPr lang="en-US" sz="3200" dirty="0"/>
            </a:br>
            <a:r>
              <a:rPr lang="en-US" sz="3200" dirty="0"/>
              <a:t>Revolutionary</a:t>
            </a:r>
          </a:p>
        </p:txBody>
      </p:sp>
      <p:sp>
        <p:nvSpPr>
          <p:cNvPr id="8" name="Text Placeholder 13"/>
          <p:cNvSpPr>
            <a:spLocks noGrp="1"/>
          </p:cNvSpPr>
          <p:nvPr>
            <p:ph type="body" idx="1"/>
          </p:nvPr>
        </p:nvSpPr>
        <p:spPr>
          <a:xfrm>
            <a:off x="1805467" y="2879632"/>
            <a:ext cx="4975200" cy="2288716"/>
          </a:xfrm>
        </p:spPr>
        <p:txBody>
          <a:bodyPr>
            <a:normAutofit/>
          </a:bodyPr>
          <a:lstStyle/>
          <a:p>
            <a:pPr marL="171450" indent="-171450" algn="l">
              <a:buSzPct val="100000"/>
              <a:buFont typeface="Arial" charset="0"/>
              <a:buChar char="•"/>
            </a:pPr>
            <a:r>
              <a:rPr lang="en-US" sz="1600" dirty="0"/>
              <a:t>They say history is written by the winners.</a:t>
            </a:r>
          </a:p>
          <a:p>
            <a:pPr marL="171450" indent="-171450" algn="l">
              <a:buFont typeface="Arial" charset="0"/>
              <a:buChar char="•"/>
            </a:pPr>
            <a:r>
              <a:rPr lang="en-US" sz="1600" dirty="0"/>
              <a:t>In databases, history is written by the developer or the DBA.</a:t>
            </a:r>
          </a:p>
          <a:p>
            <a:pPr marL="742950" lvl="1" indent="-285750">
              <a:buFont typeface="Wingdings" pitchFamily="2" charset="2"/>
              <a:buChar char="§"/>
            </a:pPr>
            <a:r>
              <a:rPr lang="en-US" sz="1600" dirty="0">
                <a:solidFill>
                  <a:schemeClr val="bg1"/>
                </a:solidFill>
              </a:rPr>
              <a:t>There’s no practical way to detect back-dating or tampering with historical data.</a:t>
            </a:r>
          </a:p>
          <a:p>
            <a:pPr marL="171450" indent="-171450" algn="l">
              <a:buFont typeface="Arial" charset="0"/>
              <a:buChar char="•"/>
            </a:pPr>
            <a:r>
              <a:rPr lang="en-US" sz="1600" dirty="0"/>
              <a:t>But there’s no arguing with blockchain data.</a:t>
            </a:r>
          </a:p>
          <a:p>
            <a:pPr marL="742950" lvl="1" indent="-285750">
              <a:buFont typeface="Wingdings" pitchFamily="2" charset="2"/>
              <a:buChar char="§"/>
            </a:pPr>
            <a:r>
              <a:rPr lang="en-US" sz="1600" dirty="0">
                <a:solidFill>
                  <a:schemeClr val="bg1"/>
                </a:solidFill>
              </a:rPr>
              <a:t>Once sealed on the blockchain, historical data is immune from modification.</a:t>
            </a:r>
          </a:p>
          <a:p>
            <a:endParaRPr lang="en-US" sz="1200" dirty="0"/>
          </a:p>
        </p:txBody>
      </p:sp>
      <p:grpSp>
        <p:nvGrpSpPr>
          <p:cNvPr id="4" name="Group 3"/>
          <p:cNvGrpSpPr/>
          <p:nvPr/>
        </p:nvGrpSpPr>
        <p:grpSpPr>
          <a:xfrm>
            <a:off x="7469918" y="1979446"/>
            <a:ext cx="2904622" cy="3486328"/>
            <a:chOff x="7469918" y="1979446"/>
            <a:chExt cx="2904622" cy="3486328"/>
          </a:xfrm>
        </p:grpSpPr>
        <p:sp>
          <p:nvSpPr>
            <p:cNvPr id="7" name="Text Placeholder 2"/>
            <p:cNvSpPr txBox="1">
              <a:spLocks/>
            </p:cNvSpPr>
            <p:nvPr/>
          </p:nvSpPr>
          <p:spPr>
            <a:xfrm>
              <a:off x="7469918" y="5048613"/>
              <a:ext cx="2904622" cy="417161"/>
            </a:xfrm>
            <a:prstGeom prst="rect">
              <a:avLst/>
            </a:prstGeom>
          </p:spPr>
          <p:txBody>
            <a:bodyPr vert="horz" lIns="91440" tIns="45720" rIns="91440" bIns="45720" rtlCol="0">
              <a:normAutofit/>
            </a:bodyPr>
            <a:lstStyle>
              <a:lvl1pPr marL="0" marR="0" indent="0" algn="l" defTabSz="914400" rtl="0" eaLnBrk="1" fontAlgn="auto" latinLnBrk="0" hangingPunct="1">
                <a:lnSpc>
                  <a:spcPct val="90000"/>
                </a:lnSpc>
                <a:spcBef>
                  <a:spcPts val="1000"/>
                </a:spcBef>
                <a:spcAft>
                  <a:spcPts val="0"/>
                </a:spcAft>
                <a:buClrTx/>
                <a:buSzTx/>
                <a:buFont typeface="Arial"/>
                <a:buNone/>
                <a:tabLst/>
                <a:defRPr sz="1400" kern="1200" baseline="0">
                  <a:solidFill>
                    <a:schemeClr val="bg1"/>
                  </a:solidFill>
                  <a:latin typeface="Roboto" charset="0"/>
                  <a:ea typeface="Roboto" charset="0"/>
                  <a:cs typeface="Roboto" charset="0"/>
                </a:defRPr>
              </a:lvl1pPr>
              <a:lvl2pPr marL="457200" indent="0" algn="l" defTabSz="914400" rtl="0" eaLnBrk="1" latinLnBrk="0" hangingPunct="1">
                <a:lnSpc>
                  <a:spcPct val="90000"/>
                </a:lnSpc>
                <a:spcBef>
                  <a:spcPts val="500"/>
                </a:spcBef>
                <a:buFont typeface="Arial"/>
                <a:buNone/>
                <a:defRPr sz="2000" kern="1200" baseline="0">
                  <a:solidFill>
                    <a:schemeClr val="tx1">
                      <a:tint val="75000"/>
                    </a:schemeClr>
                  </a:solidFill>
                  <a:latin typeface="Roboto" charset="0"/>
                  <a:ea typeface="Roboto" charset="0"/>
                  <a:cs typeface="Roboto" charset="0"/>
                </a:defRPr>
              </a:lvl2pPr>
              <a:lvl3pPr marL="914400" indent="0" algn="l" defTabSz="914400" rtl="0" eaLnBrk="1" latinLnBrk="0" hangingPunct="1">
                <a:lnSpc>
                  <a:spcPct val="90000"/>
                </a:lnSpc>
                <a:spcBef>
                  <a:spcPts val="500"/>
                </a:spcBef>
                <a:buFont typeface="Arial"/>
                <a:buNone/>
                <a:defRPr sz="1800" kern="1200">
                  <a:solidFill>
                    <a:schemeClr val="tx1">
                      <a:tint val="75000"/>
                    </a:schemeClr>
                  </a:solidFill>
                  <a:latin typeface="Roboto" charset="0"/>
                  <a:ea typeface="Roboto" charset="0"/>
                  <a:cs typeface="Roboto" charset="0"/>
                </a:defRPr>
              </a:lvl3pPr>
              <a:lvl4pPr marL="1371600" indent="0" algn="l" defTabSz="914400" rtl="0" eaLnBrk="1" latinLnBrk="0" hangingPunct="1">
                <a:lnSpc>
                  <a:spcPct val="90000"/>
                </a:lnSpc>
                <a:spcBef>
                  <a:spcPts val="500"/>
                </a:spcBef>
                <a:buFont typeface="Arial"/>
                <a:buNone/>
                <a:defRPr sz="1600" kern="1200">
                  <a:solidFill>
                    <a:schemeClr val="tx1">
                      <a:tint val="75000"/>
                    </a:schemeClr>
                  </a:solidFill>
                  <a:latin typeface="Roboto" charset="0"/>
                  <a:ea typeface="Roboto" charset="0"/>
                  <a:cs typeface="Roboto" charset="0"/>
                </a:defRPr>
              </a:lvl4pPr>
              <a:lvl5pPr marL="1828800" indent="0" algn="l" defTabSz="914400" rtl="0" eaLnBrk="1" latinLnBrk="0" hangingPunct="1">
                <a:lnSpc>
                  <a:spcPct val="90000"/>
                </a:lnSpc>
                <a:spcBef>
                  <a:spcPts val="500"/>
                </a:spcBef>
                <a:buFont typeface="Arial"/>
                <a:buNone/>
                <a:defRPr sz="1600" kern="1200">
                  <a:solidFill>
                    <a:schemeClr val="tx1">
                      <a:tint val="75000"/>
                    </a:schemeClr>
                  </a:solidFill>
                  <a:latin typeface="Roboto" charset="0"/>
                  <a:ea typeface="Roboto" charset="0"/>
                  <a:cs typeface="Roboto" charset="0"/>
                </a:defRPr>
              </a:lvl5pPr>
              <a:lvl6pPr marL="22860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9pPr>
            </a:lstStyle>
            <a:p>
              <a:r>
                <a:rPr lang="en-US" sz="1000" i="1" dirty="0"/>
                <a:t>– Wall Street Journal</a:t>
              </a:r>
              <a:br>
                <a:rPr lang="en-US" sz="1000" i="1" dirty="0"/>
              </a:br>
              <a:r>
                <a:rPr lang="en-US" sz="1000" i="1" dirty="0"/>
                <a:t>    (</a:t>
              </a:r>
              <a:r>
                <a:rPr lang="en-US" sz="1000" i="1" dirty="0">
                  <a:solidFill>
                    <a:srgbClr val="E0B448"/>
                  </a:solidFill>
                </a:rPr>
                <a:t>https://on.wsj.com/2PJ1Wem</a:t>
              </a:r>
              <a:r>
                <a:rPr lang="en-US" sz="1000" i="1" dirty="0"/>
                <a:t>)</a:t>
              </a:r>
            </a:p>
          </p:txBody>
        </p:sp>
        <p:pic>
          <p:nvPicPr>
            <p:cNvPr id="10" name="Picture 9"/>
            <p:cNvPicPr>
              <a:picLocks noChangeAspect="1"/>
            </p:cNvPicPr>
            <p:nvPr/>
          </p:nvPicPr>
          <p:blipFill>
            <a:blip r:embed="rId3"/>
            <a:stretch>
              <a:fillRect/>
            </a:stretch>
          </p:blipFill>
          <p:spPr>
            <a:xfrm>
              <a:off x="7469918" y="1979446"/>
              <a:ext cx="2904129" cy="2898355"/>
            </a:xfrm>
            <a:prstGeom prst="rect">
              <a:avLst/>
            </a:prstGeom>
          </p:spPr>
        </p:pic>
        <p:sp>
          <p:nvSpPr>
            <p:cNvPr id="11" name="Title 1"/>
            <p:cNvSpPr txBox="1">
              <a:spLocks/>
            </p:cNvSpPr>
            <p:nvPr/>
          </p:nvSpPr>
          <p:spPr>
            <a:xfrm>
              <a:off x="7835756" y="2303188"/>
              <a:ext cx="2293356" cy="233068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dirty="0">
                  <a:solidFill>
                    <a:schemeClr val="bg1">
                      <a:alpha val="80000"/>
                    </a:schemeClr>
                  </a:solidFill>
                  <a:latin typeface="Roboto" charset="0"/>
                  <a:ea typeface="Roboto" charset="0"/>
                  <a:cs typeface="Roboto" charset="0"/>
                </a:rPr>
                <a:t>Trust is a foundational feature of the blockchain as the data written into it is immutable, and can never be changed, modified or removed.</a:t>
              </a:r>
            </a:p>
          </p:txBody>
        </p:sp>
      </p:grpSp>
    </p:spTree>
    <p:extLst>
      <p:ext uri="{BB962C8B-B14F-4D97-AF65-F5344CB8AC3E}">
        <p14:creationId xmlns:p14="http://schemas.microsoft.com/office/powerpoint/2010/main" val="678013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animEffect transition="in" filter="fade">
                                      <p:cBhvr>
                                        <p:cTn id="15" dur="500"/>
                                        <p:tgtEl>
                                          <p:spTgt spid="8">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8">
                                            <p:txEl>
                                              <p:pRg st="3" end="3"/>
                                            </p:txEl>
                                          </p:spTgt>
                                        </p:tgtEl>
                                        <p:attrNameLst>
                                          <p:attrName>style.visibility</p:attrName>
                                        </p:attrNameLst>
                                      </p:cBhvr>
                                      <p:to>
                                        <p:strVal val="visible"/>
                                      </p:to>
                                    </p:set>
                                    <p:animEffect transition="in" filter="fade">
                                      <p:cBhvr>
                                        <p:cTn id="20" dur="500"/>
                                        <p:tgtEl>
                                          <p:spTgt spid="8">
                                            <p:txEl>
                                              <p:pRg st="3" end="3"/>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8">
                                            <p:txEl>
                                              <p:pRg st="4" end="4"/>
                                            </p:txEl>
                                          </p:spTgt>
                                        </p:tgtEl>
                                        <p:attrNameLst>
                                          <p:attrName>style.visibility</p:attrName>
                                        </p:attrNameLst>
                                      </p:cBhvr>
                                      <p:to>
                                        <p:strVal val="visible"/>
                                      </p:to>
                                    </p:set>
                                    <p:animEffect transition="in" filter="fade">
                                      <p:cBhvr>
                                        <p:cTn id="23" dur="500"/>
                                        <p:tgtEl>
                                          <p:spTgt spid="8">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fade">
                                      <p:cBhvr>
                                        <p:cTn id="2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Title 2"/>
          <p:cNvSpPr txBox="1">
            <a:spLocks/>
          </p:cNvSpPr>
          <p:nvPr/>
        </p:nvSpPr>
        <p:spPr>
          <a:xfrm>
            <a:off x="831850" y="466344"/>
            <a:ext cx="7148368" cy="122434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500" b="1" kern="1200" baseline="0">
                <a:solidFill>
                  <a:schemeClr val="bg1"/>
                </a:solidFill>
                <a:latin typeface="Roboto" charset="0"/>
                <a:ea typeface="Roboto" charset="0"/>
                <a:cs typeface="Roboto" charset="0"/>
              </a:defRPr>
            </a:lvl1pPr>
          </a:lstStyle>
          <a:p>
            <a:endParaRPr lang="en-US" sz="3200" dirty="0"/>
          </a:p>
        </p:txBody>
      </p:sp>
      <p:grpSp>
        <p:nvGrpSpPr>
          <p:cNvPr id="65" name="Group 64"/>
          <p:cNvGrpSpPr/>
          <p:nvPr/>
        </p:nvGrpSpPr>
        <p:grpSpPr>
          <a:xfrm>
            <a:off x="970541" y="1783093"/>
            <a:ext cx="2303178" cy="3859251"/>
            <a:chOff x="970541" y="1783093"/>
            <a:chExt cx="2303178" cy="3859251"/>
          </a:xfrm>
        </p:grpSpPr>
        <p:sp>
          <p:nvSpPr>
            <p:cNvPr id="66" name="Rounded Rectangle 65"/>
            <p:cNvSpPr/>
            <p:nvPr/>
          </p:nvSpPr>
          <p:spPr>
            <a:xfrm>
              <a:off x="970541" y="1783093"/>
              <a:ext cx="2303178" cy="3859251"/>
            </a:xfrm>
            <a:prstGeom prst="roundRect">
              <a:avLst>
                <a:gd name="adj" fmla="val 556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67" name="TextBox 66">
              <a:extLst>
                <a:ext uri="{FF2B5EF4-FFF2-40B4-BE49-F238E27FC236}">
                  <a16:creationId xmlns:a16="http://schemas.microsoft.com/office/drawing/2014/main" id="{C972831A-A13D-3247-B0C4-98C03D55F011}"/>
                </a:ext>
              </a:extLst>
            </p:cNvPr>
            <p:cNvSpPr txBox="1"/>
            <p:nvPr/>
          </p:nvSpPr>
          <p:spPr>
            <a:xfrm>
              <a:off x="1193307" y="3483187"/>
              <a:ext cx="1857152" cy="1200329"/>
            </a:xfrm>
            <a:prstGeom prst="rect">
              <a:avLst/>
            </a:prstGeom>
            <a:noFill/>
          </p:spPr>
          <p:txBody>
            <a:bodyPr wrap="square" lIns="0" rtlCol="0">
              <a:spAutoFit/>
            </a:bodyPr>
            <a:lstStyle/>
            <a:p>
              <a:pPr algn="ctr"/>
              <a:r>
                <a:rPr lang="en-AU" sz="1200" dirty="0">
                  <a:solidFill>
                    <a:srgbClr val="9FAEBD"/>
                  </a:solidFill>
                  <a:latin typeface="Roboto" panose="02000000000000000000" pitchFamily="2" charset="0"/>
                  <a:ea typeface="Roboto" panose="02000000000000000000" pitchFamily="2" charset="0"/>
                </a:rPr>
                <a:t>A signature that is secured through Blockchain technology is considered to be in an electronic form and to be an electronic signature.</a:t>
              </a:r>
            </a:p>
          </p:txBody>
        </p:sp>
        <p:sp>
          <p:nvSpPr>
            <p:cNvPr id="68" name="TextBox 67">
              <a:extLst>
                <a:ext uri="{FF2B5EF4-FFF2-40B4-BE49-F238E27FC236}">
                  <a16:creationId xmlns:a16="http://schemas.microsoft.com/office/drawing/2014/main" id="{C972831A-A13D-3247-B0C4-98C03D55F011}"/>
                </a:ext>
              </a:extLst>
            </p:cNvPr>
            <p:cNvSpPr txBox="1"/>
            <p:nvPr/>
          </p:nvSpPr>
          <p:spPr>
            <a:xfrm>
              <a:off x="1193632" y="4968860"/>
              <a:ext cx="1857152" cy="400110"/>
            </a:xfrm>
            <a:prstGeom prst="rect">
              <a:avLst/>
            </a:prstGeom>
            <a:noFill/>
          </p:spPr>
          <p:txBody>
            <a:bodyPr wrap="square" lIns="0" rtlCol="0">
              <a:spAutoFit/>
            </a:bodyPr>
            <a:lstStyle/>
            <a:p>
              <a:pPr algn="ctr"/>
              <a:r>
                <a:rPr lang="en-AU" sz="1000" dirty="0">
                  <a:solidFill>
                    <a:srgbClr val="31B2D4"/>
                  </a:solidFill>
                  <a:latin typeface="Roboto" charset="0"/>
                  <a:ea typeface="Roboto" charset="0"/>
                  <a:cs typeface="Roboto" charset="0"/>
                </a:rPr>
                <a:t>https://www.azleg.gov/ars/44/07061.htm</a:t>
              </a:r>
              <a:endParaRPr lang="en-US" sz="1000" dirty="0">
                <a:solidFill>
                  <a:srgbClr val="31B2D4"/>
                </a:solidFill>
                <a:latin typeface="Roboto" charset="0"/>
                <a:ea typeface="Roboto" charset="0"/>
                <a:cs typeface="Roboto" charset="0"/>
              </a:endParaRPr>
            </a:p>
          </p:txBody>
        </p:sp>
        <p:pic>
          <p:nvPicPr>
            <p:cNvPr id="69" name="Picture 6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838346" y="2195996"/>
              <a:ext cx="567072" cy="530088"/>
            </a:xfrm>
            <a:prstGeom prst="rect">
              <a:avLst/>
            </a:prstGeom>
          </p:spPr>
        </p:pic>
        <p:sp>
          <p:nvSpPr>
            <p:cNvPr id="70" name="Content Placeholder 2"/>
            <p:cNvSpPr txBox="1">
              <a:spLocks/>
            </p:cNvSpPr>
            <p:nvPr/>
          </p:nvSpPr>
          <p:spPr>
            <a:xfrm>
              <a:off x="1193307" y="2870484"/>
              <a:ext cx="1857153" cy="52029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lnSpc>
                  <a:spcPct val="100000"/>
                </a:lnSpc>
                <a:buNone/>
              </a:pPr>
              <a:r>
                <a:rPr lang="en-US" sz="1200" b="1" dirty="0">
                  <a:solidFill>
                    <a:srgbClr val="879BA7"/>
                  </a:solidFill>
                  <a:latin typeface="Roboto" charset="0"/>
                  <a:ea typeface="Roboto" charset="0"/>
                  <a:cs typeface="Roboto" charset="0"/>
                </a:rPr>
                <a:t>Arizona Bill </a:t>
              </a:r>
              <a:br>
                <a:rPr lang="en-US" sz="1200" b="1" dirty="0">
                  <a:solidFill>
                    <a:srgbClr val="879BA7"/>
                  </a:solidFill>
                  <a:latin typeface="Roboto" charset="0"/>
                  <a:ea typeface="Roboto" charset="0"/>
                  <a:cs typeface="Roboto" charset="0"/>
                </a:rPr>
              </a:br>
              <a:r>
                <a:rPr lang="en-US" sz="1200" b="1" dirty="0">
                  <a:solidFill>
                    <a:srgbClr val="879BA7"/>
                  </a:solidFill>
                  <a:latin typeface="Roboto" charset="0"/>
                  <a:ea typeface="Roboto" charset="0"/>
                  <a:cs typeface="Roboto" charset="0"/>
                </a:rPr>
                <a:t>HB2603</a:t>
              </a:r>
            </a:p>
          </p:txBody>
        </p:sp>
      </p:grpSp>
      <p:grpSp>
        <p:nvGrpSpPr>
          <p:cNvPr id="71" name="Group 70"/>
          <p:cNvGrpSpPr/>
          <p:nvPr/>
        </p:nvGrpSpPr>
        <p:grpSpPr>
          <a:xfrm>
            <a:off x="3619700" y="1783093"/>
            <a:ext cx="2303178" cy="3859251"/>
            <a:chOff x="3619700" y="1783093"/>
            <a:chExt cx="2303178" cy="3859251"/>
          </a:xfrm>
        </p:grpSpPr>
        <p:sp>
          <p:nvSpPr>
            <p:cNvPr id="72" name="Rounded Rectangle 71"/>
            <p:cNvSpPr/>
            <p:nvPr/>
          </p:nvSpPr>
          <p:spPr>
            <a:xfrm>
              <a:off x="3619700" y="1783093"/>
              <a:ext cx="2303178" cy="3859251"/>
            </a:xfrm>
            <a:prstGeom prst="roundRect">
              <a:avLst>
                <a:gd name="adj" fmla="val 556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73" name="TextBox 72">
              <a:extLst>
                <a:ext uri="{FF2B5EF4-FFF2-40B4-BE49-F238E27FC236}">
                  <a16:creationId xmlns:a16="http://schemas.microsoft.com/office/drawing/2014/main" id="{C972831A-A13D-3247-B0C4-98C03D55F011}"/>
                </a:ext>
              </a:extLst>
            </p:cNvPr>
            <p:cNvSpPr txBox="1"/>
            <p:nvPr/>
          </p:nvSpPr>
          <p:spPr>
            <a:xfrm>
              <a:off x="3842466" y="3483187"/>
              <a:ext cx="1857152" cy="1200329"/>
            </a:xfrm>
            <a:prstGeom prst="rect">
              <a:avLst/>
            </a:prstGeom>
            <a:noFill/>
          </p:spPr>
          <p:txBody>
            <a:bodyPr wrap="square" lIns="0" rtlCol="0">
              <a:spAutoFit/>
            </a:bodyPr>
            <a:lstStyle/>
            <a:p>
              <a:pPr algn="ctr"/>
              <a:r>
                <a:rPr lang="en-AU" sz="1200" dirty="0">
                  <a:solidFill>
                    <a:srgbClr val="9FAEBD"/>
                  </a:solidFill>
                  <a:latin typeface="Roboto" panose="02000000000000000000" pitchFamily="2" charset="0"/>
                  <a:ea typeface="Roboto" panose="02000000000000000000" pitchFamily="2" charset="0"/>
                </a:rPr>
                <a:t>A digital record electronically registered in a Blockchain shall be self-authenticating pursuant to Vermont Rule of Evidence 902.</a:t>
              </a:r>
            </a:p>
          </p:txBody>
        </p:sp>
        <p:sp>
          <p:nvSpPr>
            <p:cNvPr id="74" name="TextBox 73">
              <a:extLst>
                <a:ext uri="{FF2B5EF4-FFF2-40B4-BE49-F238E27FC236}">
                  <a16:creationId xmlns:a16="http://schemas.microsoft.com/office/drawing/2014/main" id="{C972831A-A13D-3247-B0C4-98C03D55F011}"/>
                </a:ext>
              </a:extLst>
            </p:cNvPr>
            <p:cNvSpPr txBox="1"/>
            <p:nvPr/>
          </p:nvSpPr>
          <p:spPr>
            <a:xfrm>
              <a:off x="3842791" y="4968861"/>
              <a:ext cx="1857152" cy="246221"/>
            </a:xfrm>
            <a:prstGeom prst="rect">
              <a:avLst/>
            </a:prstGeom>
            <a:noFill/>
          </p:spPr>
          <p:txBody>
            <a:bodyPr wrap="square" lIns="0" rtlCol="0">
              <a:spAutoFit/>
            </a:bodyPr>
            <a:lstStyle/>
            <a:p>
              <a:pPr algn="ctr"/>
              <a:r>
                <a:rPr lang="en-US" sz="1000" dirty="0">
                  <a:solidFill>
                    <a:srgbClr val="31B2D4"/>
                  </a:solidFill>
                  <a:latin typeface="Roboto" charset="0"/>
                  <a:ea typeface="Roboto" charset="0"/>
                  <a:cs typeface="Roboto" charset="0"/>
                </a:rPr>
                <a:t>https://</a:t>
              </a:r>
              <a:r>
                <a:rPr lang="en-US" sz="1000" dirty="0" err="1">
                  <a:solidFill>
                    <a:srgbClr val="31B2D4"/>
                  </a:solidFill>
                  <a:latin typeface="Roboto" charset="0"/>
                  <a:ea typeface="Roboto" charset="0"/>
                  <a:cs typeface="Roboto" charset="0"/>
                </a:rPr>
                <a:t>bit.ly</a:t>
              </a:r>
              <a:r>
                <a:rPr lang="en-US" sz="1000" dirty="0">
                  <a:solidFill>
                    <a:srgbClr val="31B2D4"/>
                  </a:solidFill>
                  <a:latin typeface="Roboto" charset="0"/>
                  <a:ea typeface="Roboto" charset="0"/>
                  <a:cs typeface="Roboto" charset="0"/>
                </a:rPr>
                <a:t>/20FHNtS</a:t>
              </a:r>
            </a:p>
          </p:txBody>
        </p:sp>
        <p:pic>
          <p:nvPicPr>
            <p:cNvPr id="75" name="Picture 7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487505" y="2195996"/>
              <a:ext cx="567072" cy="530088"/>
            </a:xfrm>
            <a:prstGeom prst="rect">
              <a:avLst/>
            </a:prstGeom>
          </p:spPr>
        </p:pic>
        <p:sp>
          <p:nvSpPr>
            <p:cNvPr id="76" name="Content Placeholder 2"/>
            <p:cNvSpPr txBox="1">
              <a:spLocks/>
            </p:cNvSpPr>
            <p:nvPr/>
          </p:nvSpPr>
          <p:spPr>
            <a:xfrm>
              <a:off x="3842466" y="2870483"/>
              <a:ext cx="1857153" cy="4933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lnSpc>
                  <a:spcPct val="100000"/>
                </a:lnSpc>
                <a:buNone/>
              </a:pPr>
              <a:r>
                <a:rPr lang="en-US" sz="1200" b="1" dirty="0">
                  <a:solidFill>
                    <a:srgbClr val="879BA7"/>
                  </a:solidFill>
                  <a:latin typeface="Roboto" charset="0"/>
                  <a:ea typeface="Roboto" charset="0"/>
                  <a:cs typeface="Roboto" charset="0"/>
                </a:rPr>
                <a:t>2016 Vermont </a:t>
              </a:r>
              <a:r>
                <a:rPr lang="en-US" sz="1200" b="1" dirty="0" err="1">
                  <a:solidFill>
                    <a:srgbClr val="879BA7"/>
                  </a:solidFill>
                  <a:latin typeface="Roboto" charset="0"/>
                  <a:ea typeface="Roboto" charset="0"/>
                  <a:cs typeface="Roboto" charset="0"/>
                </a:rPr>
                <a:t>StatutesTitle</a:t>
              </a:r>
              <a:r>
                <a:rPr lang="en-US" sz="1200" b="1" dirty="0">
                  <a:solidFill>
                    <a:srgbClr val="879BA7"/>
                  </a:solidFill>
                  <a:latin typeface="Roboto" charset="0"/>
                  <a:ea typeface="Roboto" charset="0"/>
                  <a:cs typeface="Roboto" charset="0"/>
                </a:rPr>
                <a:t> 12</a:t>
              </a:r>
            </a:p>
          </p:txBody>
        </p:sp>
      </p:grpSp>
      <p:grpSp>
        <p:nvGrpSpPr>
          <p:cNvPr id="77" name="Group 76"/>
          <p:cNvGrpSpPr/>
          <p:nvPr/>
        </p:nvGrpSpPr>
        <p:grpSpPr>
          <a:xfrm>
            <a:off x="6277954" y="1783093"/>
            <a:ext cx="2303178" cy="3859251"/>
            <a:chOff x="6277954" y="1783093"/>
            <a:chExt cx="2303178" cy="3859251"/>
          </a:xfrm>
        </p:grpSpPr>
        <p:sp>
          <p:nvSpPr>
            <p:cNvPr id="78" name="Rounded Rectangle 77"/>
            <p:cNvSpPr/>
            <p:nvPr/>
          </p:nvSpPr>
          <p:spPr>
            <a:xfrm>
              <a:off x="6277954" y="1783093"/>
              <a:ext cx="2303178" cy="3859251"/>
            </a:xfrm>
            <a:prstGeom prst="roundRect">
              <a:avLst>
                <a:gd name="adj" fmla="val 556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79" name="TextBox 78">
              <a:extLst>
                <a:ext uri="{FF2B5EF4-FFF2-40B4-BE49-F238E27FC236}">
                  <a16:creationId xmlns:a16="http://schemas.microsoft.com/office/drawing/2014/main" id="{C972831A-A13D-3247-B0C4-98C03D55F011}"/>
                </a:ext>
              </a:extLst>
            </p:cNvPr>
            <p:cNvSpPr txBox="1"/>
            <p:nvPr/>
          </p:nvSpPr>
          <p:spPr>
            <a:xfrm>
              <a:off x="6500720" y="3483187"/>
              <a:ext cx="1857152" cy="1384995"/>
            </a:xfrm>
            <a:prstGeom prst="rect">
              <a:avLst/>
            </a:prstGeom>
            <a:noFill/>
          </p:spPr>
          <p:txBody>
            <a:bodyPr wrap="square" lIns="0" rtlCol="0">
              <a:spAutoFit/>
            </a:bodyPr>
            <a:lstStyle/>
            <a:p>
              <a:pPr lvl="0" algn="ctr"/>
              <a:r>
                <a:rPr lang="en-AU" sz="1200" dirty="0">
                  <a:solidFill>
                    <a:srgbClr val="9FAEBD"/>
                  </a:solidFill>
                  <a:latin typeface="Roboto" panose="02000000000000000000" pitchFamily="2" charset="0"/>
                  <a:ea typeface="Roboto" panose="02000000000000000000" pitchFamily="2" charset="0"/>
                </a:rPr>
                <a:t>The usage of a third-party Blockchain platform that is reliable without conflict of interests provides the legal ground for proving the intellectual infringement.</a:t>
              </a:r>
              <a:endParaRPr lang="en-US" sz="1200" dirty="0">
                <a:solidFill>
                  <a:srgbClr val="9FAEBD"/>
                </a:solidFill>
                <a:latin typeface="Roboto" panose="02000000000000000000" pitchFamily="2" charset="0"/>
                <a:ea typeface="Roboto" panose="02000000000000000000" pitchFamily="2" charset="0"/>
              </a:endParaRPr>
            </a:p>
          </p:txBody>
        </p:sp>
        <p:sp>
          <p:nvSpPr>
            <p:cNvPr id="80" name="TextBox 79">
              <a:extLst>
                <a:ext uri="{FF2B5EF4-FFF2-40B4-BE49-F238E27FC236}">
                  <a16:creationId xmlns:a16="http://schemas.microsoft.com/office/drawing/2014/main" id="{C972831A-A13D-3247-B0C4-98C03D55F011}"/>
                </a:ext>
              </a:extLst>
            </p:cNvPr>
            <p:cNvSpPr txBox="1"/>
            <p:nvPr/>
          </p:nvSpPr>
          <p:spPr>
            <a:xfrm>
              <a:off x="6501045" y="4979187"/>
              <a:ext cx="1857152" cy="246221"/>
            </a:xfrm>
            <a:prstGeom prst="rect">
              <a:avLst/>
            </a:prstGeom>
            <a:noFill/>
          </p:spPr>
          <p:txBody>
            <a:bodyPr wrap="square" lIns="0" rtlCol="0">
              <a:spAutoFit/>
            </a:bodyPr>
            <a:lstStyle/>
            <a:p>
              <a:pPr algn="ctr"/>
              <a:r>
                <a:rPr lang="en-US" sz="1000" dirty="0">
                  <a:solidFill>
                    <a:srgbClr val="31B2D4"/>
                  </a:solidFill>
                  <a:latin typeface="Roboto" charset="0"/>
                  <a:ea typeface="Roboto" charset="0"/>
                  <a:cs typeface="Roboto" charset="0"/>
                </a:rPr>
                <a:t>https://</a:t>
              </a:r>
              <a:r>
                <a:rPr lang="en-US" sz="1000" dirty="0" err="1">
                  <a:solidFill>
                    <a:srgbClr val="31B2D4"/>
                  </a:solidFill>
                  <a:latin typeface="Roboto" charset="0"/>
                  <a:ea typeface="Roboto" charset="0"/>
                  <a:cs typeface="Roboto" charset="0"/>
                </a:rPr>
                <a:t>bit.ly</a:t>
              </a:r>
              <a:r>
                <a:rPr lang="en-US" sz="1000" dirty="0">
                  <a:solidFill>
                    <a:srgbClr val="31B2D4"/>
                  </a:solidFill>
                  <a:latin typeface="Roboto" charset="0"/>
                  <a:ea typeface="Roboto" charset="0"/>
                  <a:cs typeface="Roboto" charset="0"/>
                </a:rPr>
                <a:t>/2R8dw3H</a:t>
              </a:r>
            </a:p>
          </p:txBody>
        </p:sp>
        <p:pic>
          <p:nvPicPr>
            <p:cNvPr id="81" name="Picture 80"/>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145759" y="2195996"/>
              <a:ext cx="567072" cy="530088"/>
            </a:xfrm>
            <a:prstGeom prst="rect">
              <a:avLst/>
            </a:prstGeom>
          </p:spPr>
        </p:pic>
        <p:sp>
          <p:nvSpPr>
            <p:cNvPr id="82" name="Content Placeholder 2"/>
            <p:cNvSpPr txBox="1">
              <a:spLocks/>
            </p:cNvSpPr>
            <p:nvPr/>
          </p:nvSpPr>
          <p:spPr>
            <a:xfrm>
              <a:off x="6500720" y="2870483"/>
              <a:ext cx="1857153" cy="49333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lnSpc>
                  <a:spcPct val="100000"/>
                </a:lnSpc>
                <a:buNone/>
              </a:pPr>
              <a:r>
                <a:rPr lang="en-US" sz="1200" b="1" dirty="0">
                  <a:solidFill>
                    <a:srgbClr val="879BA7"/>
                  </a:solidFill>
                  <a:latin typeface="Roboto" charset="0"/>
                  <a:ea typeface="Roboto" charset="0"/>
                  <a:cs typeface="Roboto" charset="0"/>
                </a:rPr>
                <a:t>Hangzhou Internet</a:t>
              </a:r>
              <a:br>
                <a:rPr lang="en-US" sz="1200" b="1" dirty="0">
                  <a:solidFill>
                    <a:srgbClr val="879BA7"/>
                  </a:solidFill>
                  <a:latin typeface="Roboto" charset="0"/>
                  <a:ea typeface="Roboto" charset="0"/>
                  <a:cs typeface="Roboto" charset="0"/>
                </a:rPr>
              </a:br>
              <a:r>
                <a:rPr lang="en-US" sz="1200" b="1" dirty="0">
                  <a:solidFill>
                    <a:srgbClr val="879BA7"/>
                  </a:solidFill>
                  <a:latin typeface="Roboto" charset="0"/>
                  <a:ea typeface="Roboto" charset="0"/>
                  <a:cs typeface="Roboto" charset="0"/>
                </a:rPr>
                <a:t>Court (China)</a:t>
              </a:r>
            </a:p>
          </p:txBody>
        </p:sp>
      </p:grpSp>
      <p:grpSp>
        <p:nvGrpSpPr>
          <p:cNvPr id="83" name="Group 82"/>
          <p:cNvGrpSpPr/>
          <p:nvPr/>
        </p:nvGrpSpPr>
        <p:grpSpPr>
          <a:xfrm>
            <a:off x="8936641" y="1783093"/>
            <a:ext cx="2303178" cy="3859251"/>
            <a:chOff x="8936641" y="1783093"/>
            <a:chExt cx="2303178" cy="3859251"/>
          </a:xfrm>
        </p:grpSpPr>
        <p:sp>
          <p:nvSpPr>
            <p:cNvPr id="84" name="Rounded Rectangle 83"/>
            <p:cNvSpPr/>
            <p:nvPr/>
          </p:nvSpPr>
          <p:spPr>
            <a:xfrm>
              <a:off x="8936641" y="1783093"/>
              <a:ext cx="2303178" cy="3859251"/>
            </a:xfrm>
            <a:prstGeom prst="roundRect">
              <a:avLst>
                <a:gd name="adj" fmla="val 556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85" name="TextBox 84">
              <a:extLst>
                <a:ext uri="{FF2B5EF4-FFF2-40B4-BE49-F238E27FC236}">
                  <a16:creationId xmlns:a16="http://schemas.microsoft.com/office/drawing/2014/main" id="{C972831A-A13D-3247-B0C4-98C03D55F011}"/>
                </a:ext>
              </a:extLst>
            </p:cNvPr>
            <p:cNvSpPr txBox="1"/>
            <p:nvPr/>
          </p:nvSpPr>
          <p:spPr>
            <a:xfrm>
              <a:off x="9159407" y="3484496"/>
              <a:ext cx="1857152" cy="646331"/>
            </a:xfrm>
            <a:prstGeom prst="rect">
              <a:avLst/>
            </a:prstGeom>
            <a:noFill/>
          </p:spPr>
          <p:txBody>
            <a:bodyPr wrap="square" lIns="0" rtlCol="0">
              <a:spAutoFit/>
            </a:bodyPr>
            <a:lstStyle/>
            <a:p>
              <a:pPr algn="ctr"/>
              <a:r>
                <a:rPr lang="en-AU" sz="1200" dirty="0">
                  <a:solidFill>
                    <a:srgbClr val="9FAEBD"/>
                  </a:solidFill>
                  <a:latin typeface="Roboto" panose="02000000000000000000" pitchFamily="2" charset="0"/>
                  <a:ea typeface="Roboto" panose="02000000000000000000" pitchFamily="2" charset="0"/>
                </a:rPr>
                <a:t>Blockchain legislation pending or passed in at least 18 US states.</a:t>
              </a:r>
              <a:endParaRPr lang="en-US" sz="1200" dirty="0">
                <a:solidFill>
                  <a:srgbClr val="9FAEBD"/>
                </a:solidFill>
                <a:latin typeface="Roboto" panose="02000000000000000000" pitchFamily="2" charset="0"/>
                <a:ea typeface="Roboto" panose="02000000000000000000" pitchFamily="2" charset="0"/>
              </a:endParaRPr>
            </a:p>
          </p:txBody>
        </p:sp>
        <p:sp>
          <p:nvSpPr>
            <p:cNvPr id="86" name="TextBox 85">
              <a:extLst>
                <a:ext uri="{FF2B5EF4-FFF2-40B4-BE49-F238E27FC236}">
                  <a16:creationId xmlns:a16="http://schemas.microsoft.com/office/drawing/2014/main" id="{C972831A-A13D-3247-B0C4-98C03D55F011}"/>
                </a:ext>
              </a:extLst>
            </p:cNvPr>
            <p:cNvSpPr txBox="1"/>
            <p:nvPr/>
          </p:nvSpPr>
          <p:spPr>
            <a:xfrm>
              <a:off x="9159732" y="4979187"/>
              <a:ext cx="1857152" cy="246221"/>
            </a:xfrm>
            <a:prstGeom prst="rect">
              <a:avLst/>
            </a:prstGeom>
            <a:noFill/>
          </p:spPr>
          <p:txBody>
            <a:bodyPr wrap="square" lIns="0" rtlCol="0">
              <a:spAutoFit/>
            </a:bodyPr>
            <a:lstStyle/>
            <a:p>
              <a:pPr algn="ctr"/>
              <a:r>
                <a:rPr lang="en-US" sz="1000" dirty="0">
                  <a:solidFill>
                    <a:srgbClr val="31B2D4"/>
                  </a:solidFill>
                  <a:latin typeface="Roboto" charset="0"/>
                  <a:ea typeface="Roboto" charset="0"/>
                  <a:cs typeface="Roboto" charset="0"/>
                </a:rPr>
                <a:t>https://</a:t>
              </a:r>
              <a:r>
                <a:rPr lang="en-US" sz="1000" dirty="0" err="1">
                  <a:solidFill>
                    <a:srgbClr val="31B2D4"/>
                  </a:solidFill>
                  <a:latin typeface="Roboto" charset="0"/>
                  <a:ea typeface="Roboto" charset="0"/>
                  <a:cs typeface="Roboto" charset="0"/>
                </a:rPr>
                <a:t>bit.ly</a:t>
              </a:r>
              <a:r>
                <a:rPr lang="en-US" sz="1000" dirty="0">
                  <a:solidFill>
                    <a:srgbClr val="31B2D4"/>
                  </a:solidFill>
                  <a:latin typeface="Roboto" charset="0"/>
                  <a:ea typeface="Roboto" charset="0"/>
                  <a:cs typeface="Roboto" charset="0"/>
                </a:rPr>
                <a:t>/2L40ksc</a:t>
              </a:r>
            </a:p>
          </p:txBody>
        </p:sp>
        <p:pic>
          <p:nvPicPr>
            <p:cNvPr id="87" name="Picture 8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804446" y="2195996"/>
              <a:ext cx="567072" cy="530088"/>
            </a:xfrm>
            <a:prstGeom prst="rect">
              <a:avLst/>
            </a:prstGeom>
          </p:spPr>
        </p:pic>
        <p:sp>
          <p:nvSpPr>
            <p:cNvPr id="88" name="Content Placeholder 2"/>
            <p:cNvSpPr txBox="1">
              <a:spLocks/>
            </p:cNvSpPr>
            <p:nvPr/>
          </p:nvSpPr>
          <p:spPr>
            <a:xfrm>
              <a:off x="9159407" y="2870483"/>
              <a:ext cx="1857153" cy="4933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lnSpc>
                  <a:spcPct val="100000"/>
                </a:lnSpc>
                <a:buNone/>
              </a:pPr>
              <a:r>
                <a:rPr lang="en-US" sz="1200" b="1" dirty="0">
                  <a:solidFill>
                    <a:srgbClr val="879BA7"/>
                  </a:solidFill>
                  <a:latin typeface="Roboto" charset="0"/>
                  <a:ea typeface="Roboto" charset="0"/>
                  <a:cs typeface="Roboto" charset="0"/>
                </a:rPr>
                <a:t>National Conference of State Legislatures</a:t>
              </a:r>
            </a:p>
          </p:txBody>
        </p:sp>
      </p:grpSp>
      <p:sp>
        <p:nvSpPr>
          <p:cNvPr id="2" name="Title 1">
            <a:extLst>
              <a:ext uri="{FF2B5EF4-FFF2-40B4-BE49-F238E27FC236}">
                <a16:creationId xmlns:a16="http://schemas.microsoft.com/office/drawing/2014/main" id="{59DDF8F5-2EB6-124F-BE87-CE00F97F0CE0}"/>
              </a:ext>
            </a:extLst>
          </p:cNvPr>
          <p:cNvSpPr>
            <a:spLocks noGrp="1"/>
          </p:cNvSpPr>
          <p:nvPr>
            <p:ph type="title" idx="4294967295"/>
          </p:nvPr>
        </p:nvSpPr>
        <p:spPr/>
        <p:txBody>
          <a:bodyPr/>
          <a:lstStyle/>
          <a:p>
            <a:pPr rtl="0" eaLnBrk="1" latinLnBrk="0" hangingPunct="1"/>
            <a:r>
              <a:rPr lang="en-US" sz="3200" kern="1200" dirty="0">
                <a:effectLst/>
                <a:latin typeface="Calibri" panose="020F0502020204030204" pitchFamily="34" charset="0"/>
                <a:ea typeface="+mn-ea"/>
                <a:cs typeface="+mn-cs"/>
              </a:rPr>
              <a:t>Legal recognition is emerging</a:t>
            </a:r>
            <a:r>
              <a:rPr lang="en-AU" sz="3200" kern="1200" dirty="0">
                <a:effectLst/>
                <a:latin typeface="Calibri" panose="020F0502020204030204" pitchFamily="34" charset="0"/>
                <a:ea typeface="+mn-ea"/>
                <a:cs typeface="Mangal" panose="02040503050203030202" pitchFamily="18" charset="0"/>
              </a:rPr>
              <a:t>…</a:t>
            </a:r>
            <a:endParaRPr lang="en-AU" dirty="0">
              <a:effectLst/>
            </a:endParaRPr>
          </a:p>
        </p:txBody>
      </p:sp>
    </p:spTree>
    <p:extLst>
      <p:ext uri="{BB962C8B-B14F-4D97-AF65-F5344CB8AC3E}">
        <p14:creationId xmlns:p14="http://schemas.microsoft.com/office/powerpoint/2010/main" val="3916921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5"/>
                                        </p:tgtEl>
                                        <p:attrNameLst>
                                          <p:attrName>style.visibility</p:attrName>
                                        </p:attrNameLst>
                                      </p:cBhvr>
                                      <p:to>
                                        <p:strVal val="visible"/>
                                      </p:to>
                                    </p:set>
                                    <p:animEffect transition="in" filter="fade">
                                      <p:cBhvr>
                                        <p:cTn id="7" dur="500"/>
                                        <p:tgtEl>
                                          <p:spTgt spid="6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1"/>
                                        </p:tgtEl>
                                        <p:attrNameLst>
                                          <p:attrName>style.visibility</p:attrName>
                                        </p:attrNameLst>
                                      </p:cBhvr>
                                      <p:to>
                                        <p:strVal val="visible"/>
                                      </p:to>
                                    </p:set>
                                    <p:animEffect transition="in" filter="fade">
                                      <p:cBhvr>
                                        <p:cTn id="12" dur="500"/>
                                        <p:tgtEl>
                                          <p:spTgt spid="7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7"/>
                                        </p:tgtEl>
                                        <p:attrNameLst>
                                          <p:attrName>style.visibility</p:attrName>
                                        </p:attrNameLst>
                                      </p:cBhvr>
                                      <p:to>
                                        <p:strVal val="visible"/>
                                      </p:to>
                                    </p:set>
                                    <p:animEffect transition="in" filter="fade">
                                      <p:cBhvr>
                                        <p:cTn id="17" dur="500"/>
                                        <p:tgtEl>
                                          <p:spTgt spid="7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3"/>
                                        </p:tgtEl>
                                        <p:attrNameLst>
                                          <p:attrName>style.visibility</p:attrName>
                                        </p:attrNameLst>
                                      </p:cBhvr>
                                      <p:to>
                                        <p:strVal val="visible"/>
                                      </p:to>
                                    </p:set>
                                    <p:animEffect transition="in" filter="fade">
                                      <p:cBhvr>
                                        <p:cTn id="22" dur="500"/>
                                        <p:tgtEl>
                                          <p:spTgt spid="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Content Placeholder 2"/>
          <p:cNvSpPr txBox="1">
            <a:spLocks/>
          </p:cNvSpPr>
          <p:nvPr/>
        </p:nvSpPr>
        <p:spPr>
          <a:xfrm>
            <a:off x="831850" y="1526374"/>
            <a:ext cx="6691580" cy="49076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1600" dirty="0">
                <a:solidFill>
                  <a:schemeClr val="bg1"/>
                </a:solidFill>
                <a:latin typeface="Roboto" charset="0"/>
                <a:ea typeface="Roboto" charset="0"/>
                <a:cs typeface="Roboto" charset="0"/>
              </a:rPr>
              <a:t>Compared to a traditional DBMS, the blockchain has many drawbacks:</a:t>
            </a:r>
          </a:p>
        </p:txBody>
      </p:sp>
      <p:sp>
        <p:nvSpPr>
          <p:cNvPr id="71" name="Title 2"/>
          <p:cNvSpPr txBox="1">
            <a:spLocks/>
          </p:cNvSpPr>
          <p:nvPr/>
        </p:nvSpPr>
        <p:spPr>
          <a:xfrm>
            <a:off x="831850" y="466344"/>
            <a:ext cx="7148368" cy="122434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500" b="1" kern="1200" baseline="0">
                <a:solidFill>
                  <a:schemeClr val="bg1"/>
                </a:solidFill>
                <a:latin typeface="Roboto" charset="0"/>
                <a:ea typeface="Roboto" charset="0"/>
                <a:cs typeface="Roboto" charset="0"/>
              </a:defRPr>
            </a:lvl1pPr>
          </a:lstStyle>
          <a:p>
            <a:r>
              <a:rPr lang="en-US" sz="3200" dirty="0"/>
              <a:t>Blockchain vs DBMS</a:t>
            </a:r>
          </a:p>
        </p:txBody>
      </p:sp>
      <p:sp>
        <p:nvSpPr>
          <p:cNvPr id="103" name="Rounded Rectangle 102"/>
          <p:cNvSpPr/>
          <p:nvPr/>
        </p:nvSpPr>
        <p:spPr>
          <a:xfrm>
            <a:off x="831850" y="2030444"/>
            <a:ext cx="10885052" cy="3786136"/>
          </a:xfrm>
          <a:prstGeom prst="roundRect">
            <a:avLst>
              <a:gd name="adj" fmla="val 5561"/>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400" dirty="0">
              <a:solidFill>
                <a:schemeClr val="bg1"/>
              </a:solidFill>
              <a:latin typeface="Roboto" panose="02000000000000000000" pitchFamily="2" charset="0"/>
              <a:ea typeface="Roboto" panose="02000000000000000000" pitchFamily="2" charset="0"/>
            </a:endParaRPr>
          </a:p>
        </p:txBody>
      </p:sp>
      <p:grpSp>
        <p:nvGrpSpPr>
          <p:cNvPr id="3" name="Group 2">
            <a:extLst>
              <a:ext uri="{FF2B5EF4-FFF2-40B4-BE49-F238E27FC236}">
                <a16:creationId xmlns:a16="http://schemas.microsoft.com/office/drawing/2014/main" id="{253DC61E-F71E-E042-B92E-09910BABEE4B}"/>
              </a:ext>
            </a:extLst>
          </p:cNvPr>
          <p:cNvGrpSpPr/>
          <p:nvPr/>
        </p:nvGrpSpPr>
        <p:grpSpPr>
          <a:xfrm>
            <a:off x="1373510" y="2468962"/>
            <a:ext cx="2720245" cy="1057751"/>
            <a:chOff x="1373510" y="2462430"/>
            <a:chExt cx="2720245" cy="1057751"/>
          </a:xfrm>
        </p:grpSpPr>
        <p:grpSp>
          <p:nvGrpSpPr>
            <p:cNvPr id="8" name="Group 7"/>
            <p:cNvGrpSpPr/>
            <p:nvPr/>
          </p:nvGrpSpPr>
          <p:grpSpPr>
            <a:xfrm>
              <a:off x="1373510" y="2462430"/>
              <a:ext cx="2237542" cy="638174"/>
              <a:chOff x="6748352" y="2712738"/>
              <a:chExt cx="2237542" cy="638174"/>
            </a:xfrm>
          </p:grpSpPr>
          <p:sp>
            <p:nvSpPr>
              <p:cNvPr id="144" name="Content Placeholder 2"/>
              <p:cNvSpPr txBox="1">
                <a:spLocks/>
              </p:cNvSpPr>
              <p:nvPr/>
            </p:nvSpPr>
            <p:spPr>
              <a:xfrm>
                <a:off x="7564395" y="2723101"/>
                <a:ext cx="1421499" cy="29861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1400" b="1" dirty="0">
                    <a:solidFill>
                      <a:schemeClr val="bg1"/>
                    </a:solidFill>
                    <a:latin typeface="Roboto" charset="0"/>
                    <a:ea typeface="Roboto" charset="0"/>
                    <a:cs typeface="Roboto" charset="0"/>
                  </a:rPr>
                  <a:t>Performance</a:t>
                </a:r>
              </a:p>
            </p:txBody>
          </p:sp>
          <p:sp>
            <p:nvSpPr>
              <p:cNvPr id="148" name="Овал 14">
                <a:extLst>
                  <a:ext uri="{FF2B5EF4-FFF2-40B4-BE49-F238E27FC236}">
                    <a16:creationId xmlns:a16="http://schemas.microsoft.com/office/drawing/2014/main" id="{DDE99195-71AF-424B-A083-8057CAB50916}"/>
                  </a:ext>
                </a:extLst>
              </p:cNvPr>
              <p:cNvSpPr/>
              <p:nvPr/>
            </p:nvSpPr>
            <p:spPr>
              <a:xfrm>
                <a:off x="6748352" y="2712738"/>
                <a:ext cx="644091" cy="63817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400"/>
              </a:p>
            </p:txBody>
          </p:sp>
          <p:pic>
            <p:nvPicPr>
              <p:cNvPr id="149" name="Picture 148">
                <a:extLst>
                  <a:ext uri="{FF2B5EF4-FFF2-40B4-BE49-F238E27FC236}">
                    <a16:creationId xmlns:a16="http://schemas.microsoft.com/office/drawing/2014/main" id="{4FA9D319-744A-498D-AD8E-43C11F90B03D}"/>
                  </a:ext>
                </a:extLst>
              </p:cNvPr>
              <p:cNvPicPr>
                <a:picLocks noChangeAspect="1"/>
              </p:cNvPicPr>
              <p:nvPr/>
            </p:nvPicPr>
            <p:blipFill>
              <a:blip r:embed="rId3"/>
              <a:stretch>
                <a:fillRect/>
              </a:stretch>
            </p:blipFill>
            <p:spPr>
              <a:xfrm>
                <a:off x="6861462" y="2847678"/>
                <a:ext cx="417870" cy="348226"/>
              </a:xfrm>
              <a:prstGeom prst="rect">
                <a:avLst/>
              </a:prstGeom>
            </p:spPr>
          </p:pic>
        </p:grpSp>
        <p:sp>
          <p:nvSpPr>
            <p:cNvPr id="2" name="TextBox 1">
              <a:extLst>
                <a:ext uri="{FF2B5EF4-FFF2-40B4-BE49-F238E27FC236}">
                  <a16:creationId xmlns:a16="http://schemas.microsoft.com/office/drawing/2014/main" id="{8AB15BAF-D269-FB45-B86E-F2D503BCE7E1}"/>
                </a:ext>
              </a:extLst>
            </p:cNvPr>
            <p:cNvSpPr txBox="1"/>
            <p:nvPr/>
          </p:nvSpPr>
          <p:spPr>
            <a:xfrm>
              <a:off x="2201580" y="2781517"/>
              <a:ext cx="1892175" cy="738664"/>
            </a:xfrm>
            <a:prstGeom prst="rect">
              <a:avLst/>
            </a:prstGeom>
            <a:noFill/>
          </p:spPr>
          <p:txBody>
            <a:bodyPr wrap="square" rtlCol="0">
              <a:spAutoFit/>
            </a:bodyPr>
            <a:lstStyle/>
            <a:p>
              <a:r>
                <a:rPr lang="en-AU" sz="1400" dirty="0">
                  <a:solidFill>
                    <a:schemeClr val="bg1"/>
                  </a:solidFill>
                  <a:latin typeface="Roboto" panose="02000000000000000000" pitchFamily="2" charset="0"/>
                  <a:ea typeface="Roboto" panose="02000000000000000000" pitchFamily="2" charset="0"/>
                </a:rPr>
                <a:t>High Latency, low throughput</a:t>
              </a:r>
              <a:endParaRPr lang="en-US" sz="1400" dirty="0">
                <a:solidFill>
                  <a:schemeClr val="bg1"/>
                </a:solidFill>
                <a:latin typeface="Roboto" panose="02000000000000000000" pitchFamily="2" charset="0"/>
                <a:ea typeface="Roboto" panose="02000000000000000000" pitchFamily="2" charset="0"/>
              </a:endParaRPr>
            </a:p>
            <a:p>
              <a:endParaRPr lang="en-US" sz="1400" dirty="0"/>
            </a:p>
          </p:txBody>
        </p:sp>
      </p:grpSp>
      <p:grpSp>
        <p:nvGrpSpPr>
          <p:cNvPr id="14" name="Group 13">
            <a:extLst>
              <a:ext uri="{FF2B5EF4-FFF2-40B4-BE49-F238E27FC236}">
                <a16:creationId xmlns:a16="http://schemas.microsoft.com/office/drawing/2014/main" id="{EC6F8400-EA2F-6649-8DB2-819CF8B08DDF}"/>
              </a:ext>
            </a:extLst>
          </p:cNvPr>
          <p:cNvGrpSpPr/>
          <p:nvPr/>
        </p:nvGrpSpPr>
        <p:grpSpPr>
          <a:xfrm>
            <a:off x="4949059" y="2491083"/>
            <a:ext cx="2722302" cy="1038201"/>
            <a:chOff x="5249503" y="2472793"/>
            <a:chExt cx="2722302" cy="1038201"/>
          </a:xfrm>
        </p:grpSpPr>
        <p:grpSp>
          <p:nvGrpSpPr>
            <p:cNvPr id="10" name="Group 9"/>
            <p:cNvGrpSpPr/>
            <p:nvPr/>
          </p:nvGrpSpPr>
          <p:grpSpPr>
            <a:xfrm>
              <a:off x="5249503" y="2472793"/>
              <a:ext cx="2088867" cy="638174"/>
              <a:chOff x="6748352" y="3595045"/>
              <a:chExt cx="2088867" cy="638174"/>
            </a:xfrm>
          </p:grpSpPr>
          <p:sp>
            <p:nvSpPr>
              <p:cNvPr id="145" name="Content Placeholder 2"/>
              <p:cNvSpPr txBox="1">
                <a:spLocks/>
              </p:cNvSpPr>
              <p:nvPr/>
            </p:nvSpPr>
            <p:spPr>
              <a:xfrm>
                <a:off x="7578479" y="3615515"/>
                <a:ext cx="1258740" cy="29861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1400" b="1" dirty="0">
                    <a:solidFill>
                      <a:schemeClr val="bg1"/>
                    </a:solidFill>
                    <a:latin typeface="Roboto" charset="0"/>
                    <a:ea typeface="Roboto" charset="0"/>
                    <a:cs typeface="Roboto" charset="0"/>
                  </a:rPr>
                  <a:t>Capacity</a:t>
                </a:r>
              </a:p>
            </p:txBody>
          </p:sp>
          <p:sp>
            <p:nvSpPr>
              <p:cNvPr id="150" name="Овал 14">
                <a:extLst>
                  <a:ext uri="{FF2B5EF4-FFF2-40B4-BE49-F238E27FC236}">
                    <a16:creationId xmlns:a16="http://schemas.microsoft.com/office/drawing/2014/main" id="{DDE99195-71AF-424B-A083-8057CAB50916}"/>
                  </a:ext>
                </a:extLst>
              </p:cNvPr>
              <p:cNvSpPr/>
              <p:nvPr/>
            </p:nvSpPr>
            <p:spPr>
              <a:xfrm>
                <a:off x="6748352" y="3595045"/>
                <a:ext cx="644091" cy="63817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400"/>
              </a:p>
            </p:txBody>
          </p:sp>
          <p:pic>
            <p:nvPicPr>
              <p:cNvPr id="151" name="Picture 150">
                <a:extLst>
                  <a:ext uri="{FF2B5EF4-FFF2-40B4-BE49-F238E27FC236}">
                    <a16:creationId xmlns:a16="http://schemas.microsoft.com/office/drawing/2014/main" id="{0E61EFF4-9A18-456B-81B4-60AA14FF582D}"/>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920304" y="3758915"/>
                <a:ext cx="295826" cy="322260"/>
              </a:xfrm>
              <a:prstGeom prst="rect">
                <a:avLst/>
              </a:prstGeom>
            </p:spPr>
          </p:pic>
        </p:grpSp>
        <p:sp>
          <p:nvSpPr>
            <p:cNvPr id="52" name="TextBox 51">
              <a:extLst>
                <a:ext uri="{FF2B5EF4-FFF2-40B4-BE49-F238E27FC236}">
                  <a16:creationId xmlns:a16="http://schemas.microsoft.com/office/drawing/2014/main" id="{45A41481-3298-B842-8F80-6C345AD40D9D}"/>
                </a:ext>
              </a:extLst>
            </p:cNvPr>
            <p:cNvSpPr txBox="1"/>
            <p:nvPr/>
          </p:nvSpPr>
          <p:spPr>
            <a:xfrm>
              <a:off x="6079630" y="2772330"/>
              <a:ext cx="1892175" cy="738664"/>
            </a:xfrm>
            <a:prstGeom prst="rect">
              <a:avLst/>
            </a:prstGeom>
            <a:noFill/>
          </p:spPr>
          <p:txBody>
            <a:bodyPr wrap="square" rtlCol="0">
              <a:spAutoFit/>
            </a:bodyPr>
            <a:lstStyle/>
            <a:p>
              <a:r>
                <a:rPr lang="en-AU" sz="1400" dirty="0">
                  <a:solidFill>
                    <a:schemeClr val="bg1"/>
                  </a:solidFill>
                  <a:latin typeface="Roboto" panose="02000000000000000000" pitchFamily="2" charset="0"/>
                  <a:ea typeface="Roboto" panose="02000000000000000000" pitchFamily="2" charset="0"/>
                </a:rPr>
                <a:t>Minimal data storage capacity</a:t>
              </a:r>
              <a:endParaRPr lang="en-US" sz="1400" dirty="0">
                <a:solidFill>
                  <a:schemeClr val="bg1"/>
                </a:solidFill>
                <a:latin typeface="Roboto" panose="02000000000000000000" pitchFamily="2" charset="0"/>
                <a:ea typeface="Roboto" panose="02000000000000000000" pitchFamily="2" charset="0"/>
              </a:endParaRPr>
            </a:p>
            <a:p>
              <a:endParaRPr lang="en-US" sz="1400" dirty="0"/>
            </a:p>
          </p:txBody>
        </p:sp>
      </p:grpSp>
      <p:grpSp>
        <p:nvGrpSpPr>
          <p:cNvPr id="15" name="Group 14">
            <a:extLst>
              <a:ext uri="{FF2B5EF4-FFF2-40B4-BE49-F238E27FC236}">
                <a16:creationId xmlns:a16="http://schemas.microsoft.com/office/drawing/2014/main" id="{E2A55D13-133A-F640-AD84-51DE4DFE3CF4}"/>
              </a:ext>
            </a:extLst>
          </p:cNvPr>
          <p:cNvGrpSpPr/>
          <p:nvPr/>
        </p:nvGrpSpPr>
        <p:grpSpPr>
          <a:xfrm>
            <a:off x="8643486" y="2525361"/>
            <a:ext cx="2546112" cy="1003003"/>
            <a:chOff x="8943930" y="2507071"/>
            <a:chExt cx="2546112" cy="1003003"/>
          </a:xfrm>
        </p:grpSpPr>
        <p:grpSp>
          <p:nvGrpSpPr>
            <p:cNvPr id="9" name="Group 8"/>
            <p:cNvGrpSpPr/>
            <p:nvPr/>
          </p:nvGrpSpPr>
          <p:grpSpPr>
            <a:xfrm>
              <a:off x="8943930" y="2507071"/>
              <a:ext cx="2096145" cy="626402"/>
              <a:chOff x="8984279" y="2712195"/>
              <a:chExt cx="2096145" cy="626402"/>
            </a:xfrm>
          </p:grpSpPr>
          <p:sp>
            <p:nvSpPr>
              <p:cNvPr id="146" name="Content Placeholder 2"/>
              <p:cNvSpPr txBox="1">
                <a:spLocks/>
              </p:cNvSpPr>
              <p:nvPr/>
            </p:nvSpPr>
            <p:spPr>
              <a:xfrm>
                <a:off x="9821684" y="2726779"/>
                <a:ext cx="1258740" cy="29861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1400" b="1" dirty="0">
                    <a:solidFill>
                      <a:schemeClr val="bg1"/>
                    </a:solidFill>
                    <a:latin typeface="Roboto" charset="0"/>
                    <a:ea typeface="Roboto" charset="0"/>
                    <a:cs typeface="Roboto" charset="0"/>
                  </a:rPr>
                  <a:t>Structure</a:t>
                </a:r>
              </a:p>
            </p:txBody>
          </p:sp>
          <p:sp>
            <p:nvSpPr>
              <p:cNvPr id="154" name="Овал 14">
                <a:extLst>
                  <a:ext uri="{FF2B5EF4-FFF2-40B4-BE49-F238E27FC236}">
                    <a16:creationId xmlns:a16="http://schemas.microsoft.com/office/drawing/2014/main" id="{06CFD060-704A-D64D-945A-0454DA73BC7A}"/>
                  </a:ext>
                </a:extLst>
              </p:cNvPr>
              <p:cNvSpPr/>
              <p:nvPr/>
            </p:nvSpPr>
            <p:spPr>
              <a:xfrm>
                <a:off x="8984279" y="2712195"/>
                <a:ext cx="632208" cy="62640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400"/>
              </a:p>
            </p:txBody>
          </p:sp>
          <p:pic>
            <p:nvPicPr>
              <p:cNvPr id="161" name="Picture 160">
                <a:extLst>
                  <a:ext uri="{FF2B5EF4-FFF2-40B4-BE49-F238E27FC236}">
                    <a16:creationId xmlns:a16="http://schemas.microsoft.com/office/drawing/2014/main" id="{CE54EF56-F435-4C1E-A89F-3D09C02828B5}"/>
                  </a:ext>
                </a:extLst>
              </p:cNvPr>
              <p:cNvPicPr>
                <a:picLocks noChangeAspect="1"/>
              </p:cNvPicPr>
              <p:nvPr/>
            </p:nvPicPr>
            <p:blipFill>
              <a:blip r:embed="rId5"/>
              <a:stretch>
                <a:fillRect/>
              </a:stretch>
            </p:blipFill>
            <p:spPr>
              <a:xfrm>
                <a:off x="9109094" y="2839543"/>
                <a:ext cx="382578" cy="382578"/>
              </a:xfrm>
              <a:prstGeom prst="rect">
                <a:avLst/>
              </a:prstGeom>
            </p:spPr>
          </p:pic>
        </p:grpSp>
        <p:sp>
          <p:nvSpPr>
            <p:cNvPr id="53" name="TextBox 52">
              <a:extLst>
                <a:ext uri="{FF2B5EF4-FFF2-40B4-BE49-F238E27FC236}">
                  <a16:creationId xmlns:a16="http://schemas.microsoft.com/office/drawing/2014/main" id="{5CDCB071-ECDD-0448-B8AB-212B3D068182}"/>
                </a:ext>
              </a:extLst>
            </p:cNvPr>
            <p:cNvSpPr txBox="1"/>
            <p:nvPr/>
          </p:nvSpPr>
          <p:spPr>
            <a:xfrm>
              <a:off x="9802997" y="2771410"/>
              <a:ext cx="1687045" cy="738664"/>
            </a:xfrm>
            <a:prstGeom prst="rect">
              <a:avLst/>
            </a:prstGeom>
            <a:noFill/>
          </p:spPr>
          <p:txBody>
            <a:bodyPr wrap="square" rtlCol="0">
              <a:spAutoFit/>
            </a:bodyPr>
            <a:lstStyle/>
            <a:p>
              <a:r>
                <a:rPr lang="en-AU" sz="1400" dirty="0">
                  <a:solidFill>
                    <a:schemeClr val="bg1"/>
                  </a:solidFill>
                  <a:latin typeface="Roboto" panose="02000000000000000000" pitchFamily="2" charset="0"/>
                  <a:ea typeface="Roboto" panose="02000000000000000000" pitchFamily="2" charset="0"/>
                </a:rPr>
                <a:t>No Schema or data model</a:t>
              </a:r>
              <a:endParaRPr lang="en-US" sz="1400" dirty="0">
                <a:solidFill>
                  <a:schemeClr val="bg1"/>
                </a:solidFill>
                <a:latin typeface="Roboto" panose="02000000000000000000" pitchFamily="2" charset="0"/>
                <a:ea typeface="Roboto" panose="02000000000000000000" pitchFamily="2" charset="0"/>
              </a:endParaRPr>
            </a:p>
            <a:p>
              <a:endParaRPr lang="en-US" sz="1400" dirty="0"/>
            </a:p>
          </p:txBody>
        </p:sp>
      </p:grpSp>
      <p:grpSp>
        <p:nvGrpSpPr>
          <p:cNvPr id="16" name="Group 15">
            <a:extLst>
              <a:ext uri="{FF2B5EF4-FFF2-40B4-BE49-F238E27FC236}">
                <a16:creationId xmlns:a16="http://schemas.microsoft.com/office/drawing/2014/main" id="{E942B3E6-DA27-1741-92DF-1FB816305CF3}"/>
              </a:ext>
            </a:extLst>
          </p:cNvPr>
          <p:cNvGrpSpPr/>
          <p:nvPr/>
        </p:nvGrpSpPr>
        <p:grpSpPr>
          <a:xfrm>
            <a:off x="1373510" y="4130770"/>
            <a:ext cx="2505289" cy="1061771"/>
            <a:chOff x="1373510" y="4124238"/>
            <a:chExt cx="2505289" cy="1061771"/>
          </a:xfrm>
        </p:grpSpPr>
        <p:grpSp>
          <p:nvGrpSpPr>
            <p:cNvPr id="12" name="Group 11"/>
            <p:cNvGrpSpPr/>
            <p:nvPr/>
          </p:nvGrpSpPr>
          <p:grpSpPr>
            <a:xfrm>
              <a:off x="1373510" y="4124238"/>
              <a:ext cx="2084397" cy="626402"/>
              <a:chOff x="6748352" y="4477352"/>
              <a:chExt cx="2084397" cy="626402"/>
            </a:xfrm>
          </p:grpSpPr>
          <p:sp>
            <p:nvSpPr>
              <p:cNvPr id="156" name="Content Placeholder 2"/>
              <p:cNvSpPr txBox="1">
                <a:spLocks/>
              </p:cNvSpPr>
              <p:nvPr/>
            </p:nvSpPr>
            <p:spPr>
              <a:xfrm>
                <a:off x="7574009" y="4491436"/>
                <a:ext cx="1258740" cy="29861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1400" b="1" dirty="0">
                    <a:solidFill>
                      <a:schemeClr val="bg1"/>
                    </a:solidFill>
                    <a:latin typeface="Roboto" charset="0"/>
                    <a:ea typeface="Roboto" charset="0"/>
                    <a:cs typeface="Roboto" charset="0"/>
                  </a:rPr>
                  <a:t>Privacy</a:t>
                </a:r>
              </a:p>
            </p:txBody>
          </p:sp>
          <p:grpSp>
            <p:nvGrpSpPr>
              <p:cNvPr id="157" name="Group 156"/>
              <p:cNvGrpSpPr/>
              <p:nvPr/>
            </p:nvGrpSpPr>
            <p:grpSpPr>
              <a:xfrm>
                <a:off x="6748352" y="4477352"/>
                <a:ext cx="632208" cy="626402"/>
                <a:chOff x="2216490" y="4762847"/>
                <a:chExt cx="632208" cy="626402"/>
              </a:xfrm>
              <a:solidFill>
                <a:schemeClr val="bg1"/>
              </a:solidFill>
            </p:grpSpPr>
            <p:sp>
              <p:nvSpPr>
                <p:cNvPr id="158" name="Овал 14">
                  <a:extLst>
                    <a:ext uri="{FF2B5EF4-FFF2-40B4-BE49-F238E27FC236}">
                      <a16:creationId xmlns:a16="http://schemas.microsoft.com/office/drawing/2014/main" id="{06CFD060-704A-D64D-945A-0454DA73BC7A}"/>
                    </a:ext>
                  </a:extLst>
                </p:cNvPr>
                <p:cNvSpPr/>
                <p:nvPr/>
              </p:nvSpPr>
              <p:spPr>
                <a:xfrm>
                  <a:off x="2216490" y="4762847"/>
                  <a:ext cx="632208" cy="62640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400"/>
                </a:p>
              </p:txBody>
            </p:sp>
            <p:pic>
              <p:nvPicPr>
                <p:cNvPr id="159" name="Picture 158">
                  <a:extLst>
                    <a:ext uri="{FF2B5EF4-FFF2-40B4-BE49-F238E27FC236}">
                      <a16:creationId xmlns:a16="http://schemas.microsoft.com/office/drawing/2014/main" id="{9192E66D-A85F-480D-AEE4-266D2DF5F3A4}"/>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2395717" y="4916171"/>
                  <a:ext cx="273754" cy="318754"/>
                </a:xfrm>
                <a:prstGeom prst="rect">
                  <a:avLst/>
                </a:prstGeom>
                <a:grpFill/>
              </p:spPr>
            </p:pic>
          </p:grpSp>
        </p:grpSp>
        <p:sp>
          <p:nvSpPr>
            <p:cNvPr id="54" name="TextBox 53">
              <a:extLst>
                <a:ext uri="{FF2B5EF4-FFF2-40B4-BE49-F238E27FC236}">
                  <a16:creationId xmlns:a16="http://schemas.microsoft.com/office/drawing/2014/main" id="{BC4F4228-EB8D-3341-908B-99692DB66AA8}"/>
                </a:ext>
              </a:extLst>
            </p:cNvPr>
            <p:cNvSpPr txBox="1"/>
            <p:nvPr/>
          </p:nvSpPr>
          <p:spPr>
            <a:xfrm>
              <a:off x="2191754" y="4447345"/>
              <a:ext cx="1687045" cy="738664"/>
            </a:xfrm>
            <a:prstGeom prst="rect">
              <a:avLst/>
            </a:prstGeom>
            <a:noFill/>
          </p:spPr>
          <p:txBody>
            <a:bodyPr wrap="square" rtlCol="0">
              <a:spAutoFit/>
            </a:bodyPr>
            <a:lstStyle/>
            <a:p>
              <a:r>
                <a:rPr lang="en-AU" sz="1400" dirty="0">
                  <a:solidFill>
                    <a:schemeClr val="bg1"/>
                  </a:solidFill>
                  <a:latin typeface="Roboto" panose="02000000000000000000" pitchFamily="2" charset="0"/>
                  <a:ea typeface="Roboto" panose="02000000000000000000" pitchFamily="2" charset="0"/>
                </a:rPr>
                <a:t>Transactions are publicly visible</a:t>
              </a:r>
              <a:endParaRPr lang="en-US" sz="1400" dirty="0">
                <a:solidFill>
                  <a:schemeClr val="bg1"/>
                </a:solidFill>
                <a:latin typeface="Roboto" panose="02000000000000000000" pitchFamily="2" charset="0"/>
                <a:ea typeface="Roboto" panose="02000000000000000000" pitchFamily="2" charset="0"/>
              </a:endParaRPr>
            </a:p>
            <a:p>
              <a:endParaRPr lang="en-US" sz="1400" dirty="0"/>
            </a:p>
          </p:txBody>
        </p:sp>
      </p:grpSp>
      <p:grpSp>
        <p:nvGrpSpPr>
          <p:cNvPr id="17" name="Group 16">
            <a:extLst>
              <a:ext uri="{FF2B5EF4-FFF2-40B4-BE49-F238E27FC236}">
                <a16:creationId xmlns:a16="http://schemas.microsoft.com/office/drawing/2014/main" id="{932DB6A3-3F7B-E34A-BEEF-60A84DF82CBE}"/>
              </a:ext>
            </a:extLst>
          </p:cNvPr>
          <p:cNvGrpSpPr/>
          <p:nvPr/>
        </p:nvGrpSpPr>
        <p:grpSpPr>
          <a:xfrm>
            <a:off x="4949059" y="4283559"/>
            <a:ext cx="2675387" cy="1227644"/>
            <a:chOff x="5249503" y="4265269"/>
            <a:chExt cx="2675387" cy="1227644"/>
          </a:xfrm>
        </p:grpSpPr>
        <p:grpSp>
          <p:nvGrpSpPr>
            <p:cNvPr id="11" name="Group 10"/>
            <p:cNvGrpSpPr/>
            <p:nvPr/>
          </p:nvGrpSpPr>
          <p:grpSpPr>
            <a:xfrm>
              <a:off x="5249503" y="4265269"/>
              <a:ext cx="2391375" cy="638174"/>
              <a:chOff x="8984279" y="3595788"/>
              <a:chExt cx="2391375" cy="638174"/>
            </a:xfrm>
          </p:grpSpPr>
          <p:sp>
            <p:nvSpPr>
              <p:cNvPr id="147" name="Content Placeholder 2"/>
              <p:cNvSpPr txBox="1">
                <a:spLocks/>
              </p:cNvSpPr>
              <p:nvPr/>
            </p:nvSpPr>
            <p:spPr>
              <a:xfrm>
                <a:off x="9814406" y="3616258"/>
                <a:ext cx="1561248" cy="29861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1400" b="1" dirty="0">
                    <a:solidFill>
                      <a:schemeClr val="bg1"/>
                    </a:solidFill>
                    <a:latin typeface="Roboto" charset="0"/>
                    <a:ea typeface="Roboto" charset="0"/>
                    <a:cs typeface="Roboto" charset="0"/>
                  </a:rPr>
                  <a:t>Cost</a:t>
                </a:r>
              </a:p>
            </p:txBody>
          </p:sp>
          <p:sp>
            <p:nvSpPr>
              <p:cNvPr id="152" name="Овал 14">
                <a:extLst>
                  <a:ext uri="{FF2B5EF4-FFF2-40B4-BE49-F238E27FC236}">
                    <a16:creationId xmlns:a16="http://schemas.microsoft.com/office/drawing/2014/main" id="{DDE99195-71AF-424B-A083-8057CAB50916}"/>
                  </a:ext>
                </a:extLst>
              </p:cNvPr>
              <p:cNvSpPr/>
              <p:nvPr/>
            </p:nvSpPr>
            <p:spPr>
              <a:xfrm>
                <a:off x="8984279" y="3595788"/>
                <a:ext cx="644091" cy="63817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400"/>
              </a:p>
            </p:txBody>
          </p:sp>
          <p:pic>
            <p:nvPicPr>
              <p:cNvPr id="160" name="Picture 159">
                <a:extLst>
                  <a:ext uri="{FF2B5EF4-FFF2-40B4-BE49-F238E27FC236}">
                    <a16:creationId xmlns:a16="http://schemas.microsoft.com/office/drawing/2014/main" id="{E6A99CE9-6150-4005-A3E5-0F2097EB7C76}"/>
                  </a:ext>
                </a:extLst>
              </p:cNvPr>
              <p:cNvPicPr>
                <a:picLocks noChangeAspect="1"/>
              </p:cNvPicPr>
              <p:nvPr/>
            </p:nvPicPr>
            <p:blipFill>
              <a:blip r:embed="rId7"/>
              <a:stretch>
                <a:fillRect/>
              </a:stretch>
            </p:blipFill>
            <p:spPr>
              <a:xfrm>
                <a:off x="9176567" y="3745753"/>
                <a:ext cx="273756" cy="344402"/>
              </a:xfrm>
              <a:prstGeom prst="rect">
                <a:avLst/>
              </a:prstGeom>
            </p:spPr>
          </p:pic>
        </p:grpSp>
        <p:sp>
          <p:nvSpPr>
            <p:cNvPr id="55" name="TextBox 54">
              <a:extLst>
                <a:ext uri="{FF2B5EF4-FFF2-40B4-BE49-F238E27FC236}">
                  <a16:creationId xmlns:a16="http://schemas.microsoft.com/office/drawing/2014/main" id="{B4965E65-DA47-7546-9116-EDCC9BE8514F}"/>
                </a:ext>
              </a:extLst>
            </p:cNvPr>
            <p:cNvSpPr txBox="1"/>
            <p:nvPr/>
          </p:nvSpPr>
          <p:spPr>
            <a:xfrm>
              <a:off x="6032715" y="4538806"/>
              <a:ext cx="1892175" cy="954107"/>
            </a:xfrm>
            <a:prstGeom prst="rect">
              <a:avLst/>
            </a:prstGeom>
            <a:noFill/>
          </p:spPr>
          <p:txBody>
            <a:bodyPr wrap="square" rtlCol="0">
              <a:spAutoFit/>
            </a:bodyPr>
            <a:lstStyle/>
            <a:p>
              <a:r>
                <a:rPr lang="en-AU" sz="1400" dirty="0">
                  <a:solidFill>
                    <a:schemeClr val="bg1"/>
                  </a:solidFill>
                  <a:latin typeface="Roboto" panose="02000000000000000000" pitchFamily="2" charset="0"/>
                  <a:ea typeface="Roboto" panose="02000000000000000000" pitchFamily="2" charset="0"/>
                </a:rPr>
                <a:t>Each transaction has a significant cryptocurrency cost</a:t>
              </a:r>
              <a:endParaRPr lang="en-US" sz="1400" dirty="0">
                <a:solidFill>
                  <a:schemeClr val="bg1"/>
                </a:solidFill>
                <a:latin typeface="Roboto" panose="02000000000000000000" pitchFamily="2" charset="0"/>
                <a:ea typeface="Roboto" panose="02000000000000000000" pitchFamily="2" charset="0"/>
              </a:endParaRPr>
            </a:p>
            <a:p>
              <a:endParaRPr lang="en-US" sz="1400" dirty="0"/>
            </a:p>
          </p:txBody>
        </p:sp>
      </p:grpSp>
      <p:grpSp>
        <p:nvGrpSpPr>
          <p:cNvPr id="18" name="Group 17">
            <a:extLst>
              <a:ext uri="{FF2B5EF4-FFF2-40B4-BE49-F238E27FC236}">
                <a16:creationId xmlns:a16="http://schemas.microsoft.com/office/drawing/2014/main" id="{A19AA875-6908-2541-89AC-561F5524F6E7}"/>
              </a:ext>
            </a:extLst>
          </p:cNvPr>
          <p:cNvGrpSpPr/>
          <p:nvPr/>
        </p:nvGrpSpPr>
        <p:grpSpPr>
          <a:xfrm>
            <a:off x="8679578" y="4166582"/>
            <a:ext cx="2613264" cy="1006282"/>
            <a:chOff x="8980022" y="4166582"/>
            <a:chExt cx="2613264" cy="1006282"/>
          </a:xfrm>
        </p:grpSpPr>
        <p:grpSp>
          <p:nvGrpSpPr>
            <p:cNvPr id="13" name="Group 12">
              <a:extLst>
                <a:ext uri="{FF2B5EF4-FFF2-40B4-BE49-F238E27FC236}">
                  <a16:creationId xmlns:a16="http://schemas.microsoft.com/office/drawing/2014/main" id="{4E5A91F0-6BBF-BB4E-AD11-68492BD0C74B}"/>
                </a:ext>
              </a:extLst>
            </p:cNvPr>
            <p:cNvGrpSpPr/>
            <p:nvPr/>
          </p:nvGrpSpPr>
          <p:grpSpPr>
            <a:xfrm>
              <a:off x="8980022" y="4166582"/>
              <a:ext cx="2613264" cy="744447"/>
              <a:chOff x="9024226" y="4400819"/>
              <a:chExt cx="2736880" cy="744447"/>
            </a:xfrm>
          </p:grpSpPr>
          <p:grpSp>
            <p:nvGrpSpPr>
              <p:cNvPr id="47" name="Group 46">
                <a:extLst>
                  <a:ext uri="{FF2B5EF4-FFF2-40B4-BE49-F238E27FC236}">
                    <a16:creationId xmlns:a16="http://schemas.microsoft.com/office/drawing/2014/main" id="{70781EB3-7EC1-4D4C-8A70-546D971992A5}"/>
                  </a:ext>
                </a:extLst>
              </p:cNvPr>
              <p:cNvGrpSpPr/>
              <p:nvPr/>
            </p:nvGrpSpPr>
            <p:grpSpPr>
              <a:xfrm>
                <a:off x="9024226" y="4400819"/>
                <a:ext cx="2736880" cy="744447"/>
                <a:chOff x="8984279" y="3489515"/>
                <a:chExt cx="2736880" cy="744447"/>
              </a:xfrm>
            </p:grpSpPr>
            <p:sp>
              <p:nvSpPr>
                <p:cNvPr id="48" name="Content Placeholder 2">
                  <a:extLst>
                    <a:ext uri="{FF2B5EF4-FFF2-40B4-BE49-F238E27FC236}">
                      <a16:creationId xmlns:a16="http://schemas.microsoft.com/office/drawing/2014/main" id="{2AE8B3C0-0806-F641-9E87-23A95326F998}"/>
                    </a:ext>
                  </a:extLst>
                </p:cNvPr>
                <p:cNvSpPr txBox="1">
                  <a:spLocks/>
                </p:cNvSpPr>
                <p:nvPr/>
              </p:nvSpPr>
              <p:spPr>
                <a:xfrm>
                  <a:off x="9776517" y="3489515"/>
                  <a:ext cx="1944642" cy="36538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1400" b="1" dirty="0">
                      <a:solidFill>
                        <a:schemeClr val="bg1"/>
                      </a:solidFill>
                      <a:latin typeface="Roboto" charset="0"/>
                      <a:ea typeface="Roboto" charset="0"/>
                      <a:cs typeface="Roboto" charset="0"/>
                    </a:rPr>
                    <a:t>Productivity</a:t>
                  </a:r>
                </a:p>
              </p:txBody>
            </p:sp>
            <p:sp>
              <p:nvSpPr>
                <p:cNvPr id="49" name="Овал 14">
                  <a:extLst>
                    <a:ext uri="{FF2B5EF4-FFF2-40B4-BE49-F238E27FC236}">
                      <a16:creationId xmlns:a16="http://schemas.microsoft.com/office/drawing/2014/main" id="{0510B937-2027-8D47-B750-9D61A6BA131F}"/>
                    </a:ext>
                  </a:extLst>
                </p:cNvPr>
                <p:cNvSpPr/>
                <p:nvPr/>
              </p:nvSpPr>
              <p:spPr>
                <a:xfrm>
                  <a:off x="8984279" y="3595788"/>
                  <a:ext cx="644091" cy="63817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400"/>
                </a:p>
              </p:txBody>
            </p:sp>
          </p:grpSp>
          <p:pic>
            <p:nvPicPr>
              <p:cNvPr id="51" name="Picture 50">
                <a:extLst>
                  <a:ext uri="{FF2B5EF4-FFF2-40B4-BE49-F238E27FC236}">
                    <a16:creationId xmlns:a16="http://schemas.microsoft.com/office/drawing/2014/main" id="{8940C6DC-C5CF-5144-8A8F-DC81941C40C5}"/>
                  </a:ext>
                </a:extLst>
              </p:cNvPr>
              <p:cNvPicPr>
                <a:picLocks noChangeAspect="1"/>
              </p:cNvPicPr>
              <p:nvPr/>
            </p:nvPicPr>
            <p:blipFill>
              <a:blip r:embed="rId8"/>
              <a:stretch>
                <a:fillRect/>
              </a:stretch>
            </p:blipFill>
            <p:spPr>
              <a:xfrm>
                <a:off x="9163347" y="4564378"/>
                <a:ext cx="365847" cy="494747"/>
              </a:xfrm>
              <a:prstGeom prst="rect">
                <a:avLst/>
              </a:prstGeom>
            </p:spPr>
          </p:pic>
        </p:grpSp>
        <p:sp>
          <p:nvSpPr>
            <p:cNvPr id="57" name="TextBox 56">
              <a:extLst>
                <a:ext uri="{FF2B5EF4-FFF2-40B4-BE49-F238E27FC236}">
                  <a16:creationId xmlns:a16="http://schemas.microsoft.com/office/drawing/2014/main" id="{5D12CC69-D04B-1F46-BD9C-E2F9DB691A3A}"/>
                </a:ext>
              </a:extLst>
            </p:cNvPr>
            <p:cNvSpPr txBox="1"/>
            <p:nvPr/>
          </p:nvSpPr>
          <p:spPr>
            <a:xfrm>
              <a:off x="9802997" y="4434200"/>
              <a:ext cx="1687045" cy="738664"/>
            </a:xfrm>
            <a:prstGeom prst="rect">
              <a:avLst/>
            </a:prstGeom>
            <a:noFill/>
          </p:spPr>
          <p:txBody>
            <a:bodyPr wrap="square" rtlCol="0">
              <a:spAutoFit/>
            </a:bodyPr>
            <a:lstStyle/>
            <a:p>
              <a:r>
                <a:rPr lang="en-AU" sz="1400" dirty="0">
                  <a:solidFill>
                    <a:schemeClr val="bg1"/>
                  </a:solidFill>
                  <a:latin typeface="Roboto" panose="02000000000000000000" pitchFamily="2" charset="0"/>
                  <a:ea typeface="Roboto" panose="02000000000000000000" pitchFamily="2" charset="0"/>
                </a:rPr>
                <a:t>APIs are complex and unfamiliar</a:t>
              </a:r>
              <a:endParaRPr lang="en-US" sz="1400" dirty="0">
                <a:solidFill>
                  <a:schemeClr val="bg1"/>
                </a:solidFill>
                <a:latin typeface="Roboto" panose="02000000000000000000" pitchFamily="2" charset="0"/>
                <a:ea typeface="Roboto" panose="02000000000000000000" pitchFamily="2" charset="0"/>
              </a:endParaRPr>
            </a:p>
            <a:p>
              <a:endParaRPr lang="en-US" sz="1400" dirty="0"/>
            </a:p>
          </p:txBody>
        </p:sp>
      </p:grpSp>
    </p:spTree>
    <p:extLst>
      <p:ext uri="{BB962C8B-B14F-4D97-AF65-F5344CB8AC3E}">
        <p14:creationId xmlns:p14="http://schemas.microsoft.com/office/powerpoint/2010/main" val="1700647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3"/>
                                        </p:tgtEl>
                                        <p:attrNameLst>
                                          <p:attrName>style.visibility</p:attrName>
                                        </p:attrNameLst>
                                      </p:cBhvr>
                                      <p:to>
                                        <p:strVal val="visible"/>
                                      </p:to>
                                    </p:set>
                                    <p:animEffect transition="in" filter="fade">
                                      <p:cBhvr>
                                        <p:cTn id="7" dur="500"/>
                                        <p:tgtEl>
                                          <p:spTgt spid="13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03"/>
                                        </p:tgtEl>
                                        <p:attrNameLst>
                                          <p:attrName>style.visibility</p:attrName>
                                        </p:attrNameLst>
                                      </p:cBhvr>
                                      <p:to>
                                        <p:strVal val="visible"/>
                                      </p:to>
                                    </p:set>
                                    <p:animEffect transition="in" filter="fade">
                                      <p:cBhvr>
                                        <p:cTn id="11" dur="500"/>
                                        <p:tgtEl>
                                          <p:spTgt spid="103"/>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500"/>
                                        <p:tgtEl>
                                          <p:spTgt spid="3"/>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500"/>
                                        <p:tgtEl>
                                          <p:spTgt spid="14"/>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fade">
                                      <p:cBhvr>
                                        <p:cTn id="26" dur="500"/>
                                        <p:tgtEl>
                                          <p:spTgt spid="15"/>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fade">
                                      <p:cBhvr>
                                        <p:cTn id="31" dur="500"/>
                                        <p:tgtEl>
                                          <p:spTgt spid="16"/>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17"/>
                                        </p:tgtEl>
                                        <p:attrNameLst>
                                          <p:attrName>style.visibility</p:attrName>
                                        </p:attrNameLst>
                                      </p:cBhvr>
                                      <p:to>
                                        <p:strVal val="visible"/>
                                      </p:to>
                                    </p:set>
                                    <p:animEffect transition="in" filter="fade">
                                      <p:cBhvr>
                                        <p:cTn id="36" dur="500"/>
                                        <p:tgtEl>
                                          <p:spTgt spid="17"/>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18"/>
                                        </p:tgtEl>
                                        <p:attrNameLst>
                                          <p:attrName>style.visibility</p:attrName>
                                        </p:attrNameLst>
                                      </p:cBhvr>
                                      <p:to>
                                        <p:strVal val="visible"/>
                                      </p:to>
                                    </p:set>
                                    <p:animEffect transition="in" filter="fade">
                                      <p:cBhvr>
                                        <p:cTn id="41"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 grpId="0"/>
      <p:bldP spid="103"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Полилиния 24"/>
          <p:cNvSpPr/>
          <p:nvPr/>
        </p:nvSpPr>
        <p:spPr>
          <a:xfrm>
            <a:off x="-1" y="0"/>
            <a:ext cx="9028253" cy="6874454"/>
          </a:xfrm>
          <a:custGeom>
            <a:avLst/>
            <a:gdLst>
              <a:gd name="connsiteX0" fmla="*/ 0 w 18015370"/>
              <a:gd name="connsiteY0" fmla="*/ 0 h 13717587"/>
              <a:gd name="connsiteX1" fmla="*/ 7465573 w 18015370"/>
              <a:gd name="connsiteY1" fmla="*/ 0 h 13717587"/>
              <a:gd name="connsiteX2" fmla="*/ 15954192 w 18015370"/>
              <a:gd name="connsiteY2" fmla="*/ 8154389 h 13717587"/>
              <a:gd name="connsiteX3" fmla="*/ 18015370 w 18015370"/>
              <a:gd name="connsiteY3" fmla="*/ 12934585 h 13717587"/>
              <a:gd name="connsiteX4" fmla="*/ 17983162 w 18015370"/>
              <a:gd name="connsiteY4" fmla="*/ 13582567 h 13717587"/>
              <a:gd name="connsiteX5" fmla="*/ 17966310 w 18015370"/>
              <a:gd name="connsiteY5" fmla="*/ 13717587 h 13717587"/>
              <a:gd name="connsiteX6" fmla="*/ 0 w 18015370"/>
              <a:gd name="connsiteY6" fmla="*/ 13717587 h 13717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015370" h="13717587">
                <a:moveTo>
                  <a:pt x="0" y="0"/>
                </a:moveTo>
                <a:lnTo>
                  <a:pt x="7465573" y="0"/>
                </a:lnTo>
                <a:lnTo>
                  <a:pt x="15954192" y="8154389"/>
                </a:lnTo>
                <a:cubicBezTo>
                  <a:pt x="17328306" y="9474405"/>
                  <a:pt x="18015370" y="11204491"/>
                  <a:pt x="18015370" y="12934585"/>
                </a:cubicBezTo>
                <a:cubicBezTo>
                  <a:pt x="18015370" y="13150845"/>
                  <a:pt x="18004634" y="13367107"/>
                  <a:pt x="17983162" y="13582567"/>
                </a:cubicBezTo>
                <a:lnTo>
                  <a:pt x="17966310" y="13717587"/>
                </a:lnTo>
                <a:lnTo>
                  <a:pt x="0" y="13717587"/>
                </a:lnTo>
                <a:close/>
              </a:path>
            </a:pathLst>
          </a:custGeom>
          <a:solidFill>
            <a:schemeClr val="bg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ru-RU"/>
          </a:p>
        </p:txBody>
      </p:sp>
      <p:sp>
        <p:nvSpPr>
          <p:cNvPr id="13" name="Title 12"/>
          <p:cNvSpPr txBox="1">
            <a:spLocks/>
          </p:cNvSpPr>
          <p:nvPr/>
        </p:nvSpPr>
        <p:spPr>
          <a:xfrm>
            <a:off x="931983" y="3026228"/>
            <a:ext cx="3689253" cy="805543"/>
          </a:xfrm>
          <a:prstGeom prst="rect">
            <a:avLst/>
          </a:prstGeom>
        </p:spPr>
        <p:txBody>
          <a:bodyPr>
            <a:normAutofit/>
          </a:bodyPr>
          <a:lstStyle>
            <a:lvl1pPr algn="l" defTabSz="914400" rtl="0" eaLnBrk="1" latinLnBrk="0" hangingPunct="1">
              <a:lnSpc>
                <a:spcPct val="90000"/>
              </a:lnSpc>
              <a:spcBef>
                <a:spcPct val="0"/>
              </a:spcBef>
              <a:buNone/>
              <a:defRPr sz="2500" b="1" kern="1200" baseline="0">
                <a:solidFill>
                  <a:schemeClr val="bg1"/>
                </a:solidFill>
                <a:latin typeface="Roboto" charset="0"/>
                <a:ea typeface="Roboto" charset="0"/>
                <a:cs typeface="Roboto" charset="0"/>
              </a:defRPr>
            </a:lvl1pPr>
          </a:lstStyle>
          <a:p>
            <a:r>
              <a:rPr lang="en-US" dirty="0"/>
              <a:t>The economics</a:t>
            </a:r>
            <a:br>
              <a:rPr lang="en-US" dirty="0"/>
            </a:br>
            <a:r>
              <a:rPr lang="en-US" dirty="0"/>
              <a:t>are ruinous</a:t>
            </a:r>
          </a:p>
        </p:txBody>
      </p:sp>
      <p:graphicFrame>
        <p:nvGraphicFramePr>
          <p:cNvPr id="14" name="Chart 13">
            <a:extLst>
              <a:ext uri="{FF2B5EF4-FFF2-40B4-BE49-F238E27FC236}">
                <a16:creationId xmlns:a16="http://schemas.microsoft.com/office/drawing/2014/main" id="{06467B41-3A80-0A45-A9B1-896F1E0BF346}"/>
              </a:ext>
            </a:extLst>
          </p:cNvPr>
          <p:cNvGraphicFramePr>
            <a:graphicFrameLocks/>
          </p:cNvGraphicFramePr>
          <p:nvPr>
            <p:extLst>
              <p:ext uri="{D42A27DB-BD31-4B8C-83A1-F6EECF244321}">
                <p14:modId xmlns:p14="http://schemas.microsoft.com/office/powerpoint/2010/main" val="1398551574"/>
              </p:ext>
            </p:extLst>
          </p:nvPr>
        </p:nvGraphicFramePr>
        <p:xfrm>
          <a:off x="4160492" y="1201420"/>
          <a:ext cx="7343336" cy="445516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686781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4" grpId="0">
        <p:bldAsOne/>
      </p:bldGraphic>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17551</TotalTime>
  <Words>1843</Words>
  <Application>Microsoft Macintosh PowerPoint</Application>
  <PresentationFormat>Widescreen</PresentationFormat>
  <Paragraphs>311</Paragraphs>
  <Slides>35</Slides>
  <Notes>25</Notes>
  <HiddenSlides>2</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35</vt:i4>
      </vt:variant>
    </vt:vector>
  </HeadingPairs>
  <TitlesOfParts>
    <vt:vector size="41" baseType="lpstr">
      <vt:lpstr>Arial</vt:lpstr>
      <vt:lpstr>Calibri</vt:lpstr>
      <vt:lpstr>Roboto</vt:lpstr>
      <vt:lpstr>Wingdings</vt:lpstr>
      <vt:lpstr>Work Sans Light</vt:lpstr>
      <vt:lpstr>Office Theme</vt:lpstr>
      <vt:lpstr>Introduction</vt:lpstr>
      <vt:lpstr>Why Blockchain?</vt:lpstr>
      <vt:lpstr>PowerPoint Presentation</vt:lpstr>
      <vt:lpstr>We’ve all heard about the blockchain </vt:lpstr>
      <vt:lpstr>PowerPoint Presentation</vt:lpstr>
      <vt:lpstr>Immutability is Revolutionary</vt:lpstr>
      <vt:lpstr>Legal recognition is emerging…</vt:lpstr>
      <vt:lpstr>PowerPoint Presentation</vt:lpstr>
      <vt:lpstr>PowerPoint Presentation</vt:lpstr>
      <vt:lpstr>Blockchain projects are very risky</vt:lpstr>
      <vt:lpstr>PowerPoint Presentation</vt:lpstr>
      <vt:lpstr>ProvenDB</vt:lpstr>
      <vt:lpstr>About ProvenDB</vt:lpstr>
      <vt:lpstr>ProvenDB bridges the gap</vt:lpstr>
      <vt:lpstr>How is ProvenDB different?</vt:lpstr>
      <vt:lpstr>Why use ProvenDB?</vt:lpstr>
      <vt:lpstr>Applications that would benefit from ProvenDB</vt:lpstr>
      <vt:lpstr>How does ProvenDB work? </vt:lpstr>
      <vt:lpstr>How ProvenDB Works</vt:lpstr>
      <vt:lpstr>Hash Signatures</vt:lpstr>
      <vt:lpstr>Blockchain Basics</vt:lpstr>
      <vt:lpstr>Blockchain Proofs</vt:lpstr>
      <vt:lpstr>Aggregating hashes using Merkle trees</vt:lpstr>
      <vt:lpstr>A persistent versioned database</vt:lpstr>
      <vt:lpstr>Demo</vt:lpstr>
      <vt:lpstr>PowerPoint Presentation</vt:lpstr>
      <vt:lpstr>PowerPoint Presentation</vt:lpstr>
      <vt:lpstr>PowerPoint Presentation</vt:lpstr>
      <vt:lpstr>PowerPoint Presentation</vt:lpstr>
      <vt:lpstr>PowerPoint Presentation</vt:lpstr>
      <vt:lpstr>PowerPoint Presentation</vt:lpstr>
      <vt:lpstr>Features at a glance</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Kalid Hosni</dc:creator>
  <cp:lastModifiedBy>Guy Harrison</cp:lastModifiedBy>
  <cp:revision>355</cp:revision>
  <dcterms:created xsi:type="dcterms:W3CDTF">2018-09-20T07:10:37Z</dcterms:created>
  <dcterms:modified xsi:type="dcterms:W3CDTF">2019-10-01T05:25:47Z</dcterms:modified>
</cp:coreProperties>
</file>